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仓储物流行业解决方案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585097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仓储管理系统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2792462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把仓库从库存台账升级为执行中枢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11011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围绕单据、任务、库存和人员，设计 WMS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这张蓝图说明 WMS 在客户现场承接什么输入、驱动什么执行、输出什么结果。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5298728" y="2852440"/>
            <a:ext cx="1632496" cy="16324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65045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采购订单、生产工单、销售订单、质检结果、运输计划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262813" y="2656136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262813" y="2954238"/>
            <a:ext cx="365045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收货、上架、移库、拣货、复核、出库、盘点、冻结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47729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45831"/>
            <a:ext cx="365045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库存状态、批次链路、作业记录、异常结果、履约数据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262813" y="4447729"/>
            <a:ext cx="3650456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262813" y="4745831"/>
            <a:ext cx="365045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按企业仓库、质量、履约、财务和现有系统情况规划接口、报表和二期扩展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首期不是做全功能，而是跑通收发存盘闭环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只要闭环能用真实单据跑通，后续人效、波次和自动化才有数据基础。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上架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真实单据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采购入库、生产领料、销售出库和盘点用真实业务跑通。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现场证据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每一步都保留扫码、人员、时间、批次、库位和异常处理结果。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158829" y="4269135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可复制规则</a:t>
            </a:r>
            <a:endParaRPr lang="en-US" sz="1296" dirty="0"/>
          </a:p>
        </p:txBody>
      </p:sp>
      <p:sp>
        <p:nvSpPr>
          <p:cNvPr id="21" name="Text 18"/>
          <p:cNvSpPr/>
          <p:nvPr/>
        </p:nvSpPr>
        <p:spPr>
          <a:xfrm>
            <a:off x="5158829" y="4514255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样板仓跑准后，再扩展到更多仓库、更多流程和自动化场景。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8777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的准确性，来自基础对象被统一管理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没有可靠主数据，WMS 会变成另一个录入系统；有了统一对象，流程才能自动校验。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02519" y="1915567"/>
            <a:ext cx="1707505" cy="22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6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</a:t>
            </a:r>
            <a:endParaRPr lang="en-US" sz="1161" dirty="0"/>
          </a:p>
        </p:txBody>
      </p:sp>
      <p:sp>
        <p:nvSpPr>
          <p:cNvPr id="7" name="Text 4"/>
          <p:cNvSpPr/>
          <p:nvPr/>
        </p:nvSpPr>
        <p:spPr>
          <a:xfrm>
            <a:off x="1102519" y="2146250"/>
            <a:ext cx="170750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编码、规格、单位、条码、保质期规则</a:t>
            </a:r>
            <a:endParaRPr lang="en-US" sz="1188" dirty="0"/>
          </a:p>
        </p:txBody>
      </p:sp>
      <p:sp>
        <p:nvSpPr>
          <p:cNvPr id="8" name="Text 5"/>
          <p:cNvSpPr/>
          <p:nvPr/>
        </p:nvSpPr>
        <p:spPr>
          <a:xfrm>
            <a:off x="3181796" y="1915567"/>
            <a:ext cx="1707654" cy="22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6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库位</a:t>
            </a:r>
            <a:endParaRPr lang="en-US" sz="1161" dirty="0"/>
          </a:p>
        </p:txBody>
      </p:sp>
      <p:sp>
        <p:nvSpPr>
          <p:cNvPr id="9" name="Text 6"/>
          <p:cNvSpPr/>
          <p:nvPr/>
        </p:nvSpPr>
        <p:spPr>
          <a:xfrm>
            <a:off x="3181796" y="2146250"/>
            <a:ext cx="170765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仓库、区域、货架、库位、温区、容量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5261223" y="1915567"/>
            <a:ext cx="1707505" cy="22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6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</a:t>
            </a:r>
            <a:endParaRPr lang="en-US" sz="1161" dirty="0"/>
          </a:p>
        </p:txBody>
      </p:sp>
      <p:sp>
        <p:nvSpPr>
          <p:cNvPr id="11" name="Text 8"/>
          <p:cNvSpPr/>
          <p:nvPr/>
        </p:nvSpPr>
        <p:spPr>
          <a:xfrm>
            <a:off x="5261223" y="2146250"/>
            <a:ext cx="170750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供应商批次、生产批次、质检状态、有效期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340501" y="1915567"/>
            <a:ext cx="1707654" cy="22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6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单据</a:t>
            </a:r>
            <a:endParaRPr lang="en-US" sz="1161" dirty="0"/>
          </a:p>
        </p:txBody>
      </p:sp>
      <p:sp>
        <p:nvSpPr>
          <p:cNvPr id="13" name="Text 10"/>
          <p:cNvSpPr/>
          <p:nvPr/>
        </p:nvSpPr>
        <p:spPr>
          <a:xfrm>
            <a:off x="7340501" y="2146250"/>
            <a:ext cx="170765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采购、生产、销售、调拨、盘点、退货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419927" y="1915567"/>
            <a:ext cx="1707505" cy="2208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6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161" dirty="0"/>
          </a:p>
        </p:txBody>
      </p:sp>
      <p:sp>
        <p:nvSpPr>
          <p:cNvPr id="15" name="Text 12"/>
          <p:cNvSpPr/>
          <p:nvPr/>
        </p:nvSpPr>
        <p:spPr>
          <a:xfrm>
            <a:off x="9419927" y="2146250"/>
            <a:ext cx="170750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收货、上架、拣货、复核、盘点、异常处理</a:t>
            </a:r>
            <a:endParaRPr lang="en-US" sz="1188" dirty="0"/>
          </a:p>
        </p:txBody>
      </p:sp>
      <p:sp>
        <p:nvSpPr>
          <p:cNvPr id="16" name="Text 13"/>
          <p:cNvSpPr/>
          <p:nvPr/>
        </p:nvSpPr>
        <p:spPr>
          <a:xfrm>
            <a:off x="1343471" y="3645247"/>
            <a:ext cx="626418" cy="32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</a:t>
            </a:r>
            <a:endParaRPr lang="en-US" sz="972" dirty="0"/>
          </a:p>
        </p:txBody>
      </p:sp>
      <p:sp>
        <p:nvSpPr>
          <p:cNvPr id="17" name="Text 14"/>
          <p:cNvSpPr/>
          <p:nvPr/>
        </p:nvSpPr>
        <p:spPr>
          <a:xfrm>
            <a:off x="1343471" y="4037856"/>
            <a:ext cx="2553742" cy="2970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</a:t>
            </a:r>
            <a:endParaRPr lang="en-US" sz="1728" dirty="0"/>
          </a:p>
        </p:txBody>
      </p:sp>
      <p:sp>
        <p:nvSpPr>
          <p:cNvPr id="18" name="Text 15"/>
          <p:cNvSpPr/>
          <p:nvPr/>
        </p:nvSpPr>
        <p:spPr>
          <a:xfrm>
            <a:off x="1343471" y="4385965"/>
            <a:ext cx="255374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编码、库位、批次、条码和规则先统一。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838105" y="3645247"/>
            <a:ext cx="502890" cy="32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</a:t>
            </a:r>
            <a:endParaRPr lang="en-US" sz="972" dirty="0"/>
          </a:p>
        </p:txBody>
      </p:sp>
      <p:sp>
        <p:nvSpPr>
          <p:cNvPr id="20" name="Text 17"/>
          <p:cNvSpPr/>
          <p:nvPr/>
        </p:nvSpPr>
        <p:spPr>
          <a:xfrm>
            <a:off x="4838105" y="4037856"/>
            <a:ext cx="2553742" cy="2970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自动校验</a:t>
            </a:r>
            <a:endParaRPr lang="en-US" sz="1728" dirty="0"/>
          </a:p>
        </p:txBody>
      </p:sp>
      <p:sp>
        <p:nvSpPr>
          <p:cNvPr id="21" name="Text 18"/>
          <p:cNvSpPr/>
          <p:nvPr/>
        </p:nvSpPr>
        <p:spPr>
          <a:xfrm>
            <a:off x="4838105" y="4385965"/>
            <a:ext cx="255374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收发移盘按状态、库位、批次和权限校验。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8332738" y="3645247"/>
            <a:ext cx="502890" cy="3244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</a:t>
            </a:r>
            <a:endParaRPr lang="en-US" sz="972" dirty="0"/>
          </a:p>
        </p:txBody>
      </p:sp>
      <p:sp>
        <p:nvSpPr>
          <p:cNvPr id="23" name="Text 20"/>
          <p:cNvSpPr/>
          <p:nvPr/>
        </p:nvSpPr>
        <p:spPr>
          <a:xfrm>
            <a:off x="8332738" y="4037856"/>
            <a:ext cx="2553891" cy="2970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库存可信</a:t>
            </a:r>
            <a:endParaRPr lang="en-US" sz="1728" dirty="0"/>
          </a:p>
        </p:txBody>
      </p:sp>
      <p:sp>
        <p:nvSpPr>
          <p:cNvPr id="24" name="Text 21"/>
          <p:cNvSpPr/>
          <p:nvPr/>
        </p:nvSpPr>
        <p:spPr>
          <a:xfrm>
            <a:off x="8332738" y="4385965"/>
            <a:ext cx="255389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数量、位置、批次、状态形成同一条证据链。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44693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入库要同时完成收货、质检、批次、标签和库位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入库不是简单加库存，而是把到货变成可用、可追溯、可管理的库存。</a:t>
            </a:r>
            <a:endParaRPr lang="en-US" sz="12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7064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让每一件货从“有人记得”变成“系统知道”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库位准确是库存准确的前提，也是拣货效率、盘点效率和追溯效率的基础。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2943969"/>
            <a:ext cx="19550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库位规则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257848"/>
            <a:ext cx="19550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按温区、品类、批次、周转频率配置。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800921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800921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推荐上架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800921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系统给出推荐库位或可选库位。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473875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6473875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移库记录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473875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每次位置变化都有扫码确认。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146828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9146828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状态管控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146828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待检、合格、冻结、报废、退货区分管理。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093494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51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仓库执行证据链</a:t>
            </a:r>
            <a:endParaRPr lang="en-US" sz="1512" dirty="0"/>
          </a:p>
        </p:txBody>
      </p:sp>
      <p:sp>
        <p:nvSpPr>
          <p:cNvPr id="19" name="Text 16"/>
          <p:cNvSpPr/>
          <p:nvPr/>
        </p:nvSpPr>
        <p:spPr>
          <a:xfrm>
            <a:off x="3630067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扫码校验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514231" y="4875461"/>
            <a:ext cx="1827907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7398246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库存同步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282410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5728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库存准确不是靠多盘点，而是靠每一次动作实时更新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准确性要拆成四层：数量、位置、批次、状态。只准其中一层，管理仍然会失真。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1165324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准确性模型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库存准确是四层准确共同成立，不是月底多盘几次。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数量、位置、批次、状态任何一层失真，采购、生产、销售和财务都会继续反复核对。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202659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511772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数量准确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769096"/>
            <a:ext cx="245060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收、发、移、盘每一步实时更新。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位置准确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库存必须落到仓库、区域、货架和库位。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批次准确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供应商批次、生产批次、有效期可查。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状态准确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可用、待检、冻结、不合格、报废分开管理。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832152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485507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位置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6792218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21134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出库不是“把货拿出去”，而是按规则完成履约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出库流程要同时控制订单、批次、库位、复核和运输交接。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2943969"/>
            <a:ext cx="19550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订单驱动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257848"/>
            <a:ext cx="19550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从销售订单、领料单或调拨单生成任务。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800921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800921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规则拣货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800921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按先进先出、批次、有效期、库位优先级执行。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473875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6473875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扫码复核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473875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物料、数量、批次、箱码逐项确认。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146828" y="238690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9146828" y="2943969"/>
            <a:ext cx="19551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装车交接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146828" y="3257848"/>
            <a:ext cx="19551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出库结果回写订单、运输和财务系统。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093494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51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仓库执行证据链</a:t>
            </a:r>
            <a:endParaRPr lang="en-US" sz="1512" dirty="0"/>
          </a:p>
        </p:txBody>
      </p:sp>
      <p:sp>
        <p:nvSpPr>
          <p:cNvPr id="19" name="Text 16"/>
          <p:cNvSpPr/>
          <p:nvPr/>
        </p:nvSpPr>
        <p:spPr>
          <a:xfrm>
            <a:off x="3630067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扫码校验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514231" y="4875461"/>
            <a:ext cx="1827907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7398246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库存同步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9282410" y="4875461"/>
            <a:ext cx="1828056" cy="7410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出现质量问题时，系统要能快速回答三件事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批次追溯是食品和制造客户最容易产生购买共识的价值点。</a:t>
            </a:r>
            <a:endParaRPr lang="en-US" sz="12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仓管员不需要记流程，只需要按任务扫码执行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移动端的重点不是功能多，而是让一线员工少判断、少录入、少出错。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273739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一线体验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61455" y="3240435"/>
            <a:ext cx="5449491" cy="78730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65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好的 WMS 不是让仓管员学系统，而是让系统指导仓管员做对动作。</a:t>
            </a:r>
            <a:endParaRPr lang="en-US" sz="2565" dirty="0"/>
          </a:p>
        </p:txBody>
      </p:sp>
      <p:sp>
        <p:nvSpPr>
          <p:cNvPr id="8" name="Text 5"/>
          <p:cNvSpPr/>
          <p:nvPr/>
        </p:nvSpPr>
        <p:spPr>
          <a:xfrm>
            <a:off x="7166670" y="205680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9" name="Text 6"/>
          <p:cNvSpPr/>
          <p:nvPr/>
        </p:nvSpPr>
        <p:spPr>
          <a:xfrm>
            <a:off x="7651700" y="2056805"/>
            <a:ext cx="35428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待办任务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7651700" y="2314129"/>
            <a:ext cx="35428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按岗位推送收货、上架、拣货、盘点。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7166670" y="313074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2" name="Text 9"/>
          <p:cNvSpPr/>
          <p:nvPr/>
        </p:nvSpPr>
        <p:spPr>
          <a:xfrm>
            <a:off x="7651700" y="3130748"/>
            <a:ext cx="35428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扫码校验</a:t>
            </a:r>
            <a:endParaRPr lang="en-US" sz="1418" dirty="0"/>
          </a:p>
        </p:txBody>
      </p:sp>
      <p:sp>
        <p:nvSpPr>
          <p:cNvPr id="13" name="Text 10"/>
          <p:cNvSpPr/>
          <p:nvPr/>
        </p:nvSpPr>
        <p:spPr>
          <a:xfrm>
            <a:off x="7651700" y="3388072"/>
            <a:ext cx="35428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扫错物料、错库位、错批次时立即提示。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166670" y="420469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5" name="Text 12"/>
          <p:cNvSpPr/>
          <p:nvPr/>
        </p:nvSpPr>
        <p:spPr>
          <a:xfrm>
            <a:off x="7651700" y="4204692"/>
            <a:ext cx="354285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异常上报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7651700" y="4462016"/>
            <a:ext cx="354285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少收、破损、找不到货、数量差异现场登记。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4932462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少判断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736729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少录入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6540996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少出错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7521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仓库主管需要看的不是报表，而是今天该处理什么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主管看板要围绕“库存、任务、异常、人效”四个管理动作组织。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1165324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管理驾驶舱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主管看板要直接指向管理动作，而不是堆一屏统计表。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系统直接帮助仓库主管判断当天优先事项、异常处理和人员安排。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51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3631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库存视图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93640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可用、待检、冻结、低库存、临期。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51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3631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任务视图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93640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待收货、待上架、待拣货、待盘点。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79214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277320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异常视图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534644"/>
            <a:ext cx="245060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差异、破损、超时、缺货、过期。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79214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277320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人效视图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534644"/>
            <a:ext cx="245075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完成量、及时率、异常处理时长。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832152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485507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6792218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人效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77287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解决的不是“库存录入”，而是仓库执行可控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客户真正需要的是让每一次库存变动都能被系统指导、记录、校验和追溯。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2395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74260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把仓库从“事后录入”升级为“现场执行中枢”。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37869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客户信任的不是页面数量，而是每一次收、发、移、盘都有任务、有校验、有责任人、有证据。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库存变动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单据、任务、扫码、人员和时间同步记录。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3099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8130" y="4600277"/>
            <a:ext cx="263872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关键批次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8130" y="4857601"/>
            <a:ext cx="263872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来源、库存、生产使用和客户去向可追溯。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91921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6952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仓库异常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6952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发现、分派、处理、审批和复盘形成闭环。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50915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业务单据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06094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现场任务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61273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扫码校验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16452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库存更新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71631" y="5757416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追溯留痕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真正影响仓库效率的，往往是异常没人闭环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不能只设计正常流程，还要让异常有责任人、有处理结果、有复盘依据。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930723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8F8E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EXCEPTION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279428"/>
            <a:ext cx="3245495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异常必须从备注字段变成责任链。</a:t>
            </a:r>
            <a:endParaRPr lang="en-US" sz="1971" dirty="0"/>
          </a:p>
        </p:txBody>
      </p:sp>
      <p:sp>
        <p:nvSpPr>
          <p:cNvPr id="8" name="Text 5"/>
          <p:cNvSpPr/>
          <p:nvPr/>
        </p:nvSpPr>
        <p:spPr>
          <a:xfrm>
            <a:off x="1212949" y="400362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少收、破损、错批次、找不到货，如果没有闭环，会持续消耗主管时间。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97202" y="2139255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5499497" y="2139255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登记</a:t>
            </a:r>
            <a:endParaRPr lang="en-US" sz="1323" dirty="0"/>
          </a:p>
        </p:txBody>
      </p:sp>
      <p:sp>
        <p:nvSpPr>
          <p:cNvPr id="11" name="Text 8"/>
          <p:cNvSpPr/>
          <p:nvPr/>
        </p:nvSpPr>
        <p:spPr>
          <a:xfrm>
            <a:off x="5499497" y="2383631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原因、照片、数量和责任岗位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252520" y="2139255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8754814" y="2139255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分派</a:t>
            </a:r>
            <a:endParaRPr lang="en-US" sz="1323" dirty="0"/>
          </a:p>
        </p:txBody>
      </p:sp>
      <p:sp>
        <p:nvSpPr>
          <p:cNvPr id="14" name="Text 11"/>
          <p:cNvSpPr/>
          <p:nvPr/>
        </p:nvSpPr>
        <p:spPr>
          <a:xfrm>
            <a:off x="8754814" y="2383631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主管、质量、采购或财务接收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997202" y="344909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5499497" y="3449092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处理</a:t>
            </a:r>
            <a:endParaRPr lang="en-US" sz="1323" dirty="0"/>
          </a:p>
        </p:txBody>
      </p:sp>
      <p:sp>
        <p:nvSpPr>
          <p:cNvPr id="17" name="Text 14"/>
          <p:cNvSpPr/>
          <p:nvPr/>
        </p:nvSpPr>
        <p:spPr>
          <a:xfrm>
            <a:off x="5499497" y="3693468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审批、补货、退货、报废或调整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252520" y="344909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754814" y="3449092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回写</a:t>
            </a:r>
            <a:endParaRPr lang="en-US" sz="1323" dirty="0"/>
          </a:p>
        </p:txBody>
      </p:sp>
      <p:sp>
        <p:nvSpPr>
          <p:cNvPr id="20" name="Text 17"/>
          <p:cNvSpPr/>
          <p:nvPr/>
        </p:nvSpPr>
        <p:spPr>
          <a:xfrm>
            <a:off x="8754814" y="3693468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库存、单据、报表同步更新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997202" y="4758928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499497" y="4758928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</a:t>
            </a:r>
            <a:endParaRPr lang="en-US" sz="1323" dirty="0"/>
          </a:p>
        </p:txBody>
      </p:sp>
      <p:sp>
        <p:nvSpPr>
          <p:cNvPr id="23" name="Text 20"/>
          <p:cNvSpPr/>
          <p:nvPr/>
        </p:nvSpPr>
        <p:spPr>
          <a:xfrm>
            <a:off x="5499497" y="5003304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沉淀高频异常，优化规则培训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252520" y="4758928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423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754814" y="4758928"/>
            <a:ext cx="2354014" cy="2396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预防</a:t>
            </a:r>
            <a:endParaRPr lang="en-US" sz="1323" dirty="0"/>
          </a:p>
        </p:txBody>
      </p:sp>
      <p:sp>
        <p:nvSpPr>
          <p:cNvPr id="26" name="Text 23"/>
          <p:cNvSpPr/>
          <p:nvPr/>
        </p:nvSpPr>
        <p:spPr>
          <a:xfrm>
            <a:off x="8754814" y="5003304"/>
            <a:ext cx="23540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把反复问题变成系统规则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64406" y="5749975"/>
            <a:ext cx="10301288" cy="9295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69" b="1" dirty="0">
                <a:solidFill>
                  <a:srgbClr val="14815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异常处理的价值不在于记录更多字段，而在于形成“发现 - 分派 - 处理 - 回写 - 复盘 - 预防”的闭环。</a:t>
            </a:r>
            <a:endParaRPr lang="en-US" sz="1269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084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不只是仓储工具，而是整体解决方案的一部分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WMS、哪些保留、哪些需要定制开发或接口适配。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5375970" y="2886670"/>
            <a:ext cx="1478161" cy="147816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243013" y="2426345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188" dirty="0"/>
          </a:p>
        </p:txBody>
      </p:sp>
      <p:sp>
        <p:nvSpPr>
          <p:cNvPr id="8" name="Text 5"/>
          <p:cNvSpPr/>
          <p:nvPr/>
        </p:nvSpPr>
        <p:spPr>
          <a:xfrm>
            <a:off x="1243013" y="2673548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梳理收货、上架、拣货、出库、盘点、追溯和异常断点。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615458" y="2426345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615458" y="2673548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WMS 放进企业仓储履约全流程，明确首期闭环和后续扩展路径。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7987903" y="2426345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987903" y="2673548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围绕扫码规则、标签、批次、库位、看板、移动端和审批做贴合开发。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1243013" y="4731990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1243013" y="4979194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统一物料、库位、批次、条码、库存状态和作业口径。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615458" y="4731990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188" dirty="0"/>
          </a:p>
        </p:txBody>
      </p:sp>
      <p:sp>
        <p:nvSpPr>
          <p:cNvPr id="16" name="Text 13"/>
          <p:cNvSpPr/>
          <p:nvPr/>
        </p:nvSpPr>
        <p:spPr>
          <a:xfrm>
            <a:off x="4615458" y="4979194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7987903" y="4731990"/>
            <a:ext cx="2999184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987903" y="4979194"/>
            <a:ext cx="299918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复用多类仓储、制造、质量、订单和财务项目经验，加快方案落地。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不同角色只看到自己该处理的任务和数据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权限设计要服务现场效率：少看无关信息，关键动作必须留痕。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2250728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角色权限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61455" y="2753767"/>
            <a:ext cx="9907191" cy="4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65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权限不是把菜单分给不同人，而是把责任链设计清楚。</a:t>
            </a:r>
            <a:endParaRPr lang="en-US" sz="2565" dirty="0"/>
          </a:p>
        </p:txBody>
      </p:sp>
      <p:sp>
        <p:nvSpPr>
          <p:cNvPr id="8" name="Text 5"/>
          <p:cNvSpPr/>
          <p:nvPr/>
        </p:nvSpPr>
        <p:spPr>
          <a:xfrm>
            <a:off x="1032123" y="408845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9" name="Text 6"/>
          <p:cNvSpPr/>
          <p:nvPr/>
        </p:nvSpPr>
        <p:spPr>
          <a:xfrm>
            <a:off x="1032123" y="4474220"/>
            <a:ext cx="323552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仓管员 / 生产人员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032123" y="4731544"/>
            <a:ext cx="323552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收货、上架、移库、拣货、领料和退料按任务执行。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56386" y="41926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2" name="Text 9"/>
          <p:cNvSpPr/>
          <p:nvPr/>
        </p:nvSpPr>
        <p:spPr>
          <a:xfrm>
            <a:off x="4656386" y="4578400"/>
            <a:ext cx="291718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仓库主管</a:t>
            </a:r>
            <a:endParaRPr lang="en-US" sz="1418" dirty="0"/>
          </a:p>
        </p:txBody>
      </p:sp>
      <p:sp>
        <p:nvSpPr>
          <p:cNvPr id="13" name="Text 10"/>
          <p:cNvSpPr/>
          <p:nvPr/>
        </p:nvSpPr>
        <p:spPr>
          <a:xfrm>
            <a:off x="4656386" y="4835723"/>
            <a:ext cx="2917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任务分派、异常处理、报表看板和审批。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62305" y="408845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5" name="Text 12"/>
          <p:cNvSpPr/>
          <p:nvPr/>
        </p:nvSpPr>
        <p:spPr>
          <a:xfrm>
            <a:off x="7962305" y="4474220"/>
            <a:ext cx="32356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质量 / 财务 / 管理员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7962305" y="4731544"/>
            <a:ext cx="3235672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质检冻结、成本对账、主数据、流程配置和审计。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4253508" y="5651153"/>
            <a:ext cx="1209229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岗位最小可见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510361" y="5651153"/>
            <a:ext cx="1209229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关键动作留痕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6767215" y="5651153"/>
            <a:ext cx="1209229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责任边界清晰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首期验收要用客户真实单据和现场数据说话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验收不是看演示页面，而是看关键业务能不能在真实仓库稳定跑完。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验收方式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客户愿意签收的不是页面，而是一套能在现场跑通的作业规则。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用真实单据、真实物料、真实岗位和真实指标验收，才能建立客户信任。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真实单据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采购入库、生产领料、成品入库、销售出库、盘点。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真实物料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高频物料、批次物料、临期物料和异常物料。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真实岗位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仓管、主管、质量、生产、财务共同参与。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真实指标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库存准确、扫码覆盖、追溯时间、异常闭环。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70609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真实场景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66127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真实数据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616452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真实验收</a:t>
            </a:r>
            <a:endParaRPr lang="en-US" sz="1188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先跑通样板仓，再复制到更多仓库和复杂场景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实施路径必须可控：先把样板仓跑准，再扩仓、扩流程、扩自动化。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197447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实施路径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0486"/>
            <a:ext cx="9924157" cy="4165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先做一个能跑准的样板仓，再复制到更多仓库。</a:t>
            </a:r>
            <a:endParaRPr lang="en-US" sz="2592" dirty="0"/>
          </a:p>
        </p:txBody>
      </p:sp>
      <p:sp>
        <p:nvSpPr>
          <p:cNvPr id="8" name="Text 5"/>
          <p:cNvSpPr/>
          <p:nvPr/>
        </p:nvSpPr>
        <p:spPr>
          <a:xfrm>
            <a:off x="1154757" y="4023420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91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891" dirty="0"/>
          </a:p>
        </p:txBody>
      </p:sp>
      <p:sp>
        <p:nvSpPr>
          <p:cNvPr id="9" name="Text 6"/>
          <p:cNvSpPr/>
          <p:nvPr/>
        </p:nvSpPr>
        <p:spPr>
          <a:xfrm>
            <a:off x="1154757" y="4474220"/>
            <a:ext cx="172238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现场流程梳理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154757" y="4717852"/>
            <a:ext cx="172238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确认仓库、库位、物料、批次规则。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3204270" y="4023420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91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891" dirty="0"/>
          </a:p>
        </p:txBody>
      </p:sp>
      <p:sp>
        <p:nvSpPr>
          <p:cNvPr id="12" name="Text 9"/>
          <p:cNvSpPr/>
          <p:nvPr/>
        </p:nvSpPr>
        <p:spPr>
          <a:xfrm>
            <a:off x="3204270" y="4474220"/>
            <a:ext cx="172238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主数据整理</a:t>
            </a:r>
            <a:endParaRPr lang="en-US" sz="1418" dirty="0"/>
          </a:p>
        </p:txBody>
      </p:sp>
      <p:sp>
        <p:nvSpPr>
          <p:cNvPr id="13" name="Text 10"/>
          <p:cNvSpPr/>
          <p:nvPr/>
        </p:nvSpPr>
        <p:spPr>
          <a:xfrm>
            <a:off x="3204270" y="4717852"/>
            <a:ext cx="172238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建立编码、条码、标签、权限。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5253782" y="4023420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91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891" dirty="0"/>
          </a:p>
        </p:txBody>
      </p:sp>
      <p:sp>
        <p:nvSpPr>
          <p:cNvPr id="15" name="Text 12"/>
          <p:cNvSpPr/>
          <p:nvPr/>
        </p:nvSpPr>
        <p:spPr>
          <a:xfrm>
            <a:off x="5253782" y="4474220"/>
            <a:ext cx="172238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流程配置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5253782" y="4717852"/>
            <a:ext cx="17223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打通收发存盘和追溯。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7303294" y="4023420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91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891" dirty="0"/>
          </a:p>
        </p:txBody>
      </p:sp>
      <p:sp>
        <p:nvSpPr>
          <p:cNvPr id="18" name="Text 15"/>
          <p:cNvSpPr/>
          <p:nvPr/>
        </p:nvSpPr>
        <p:spPr>
          <a:xfrm>
            <a:off x="7303294" y="4474220"/>
            <a:ext cx="172238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样板仓试运行</a:t>
            </a:r>
            <a:endParaRPr lang="en-US" sz="1418" dirty="0"/>
          </a:p>
        </p:txBody>
      </p:sp>
      <p:sp>
        <p:nvSpPr>
          <p:cNvPr id="19" name="Text 16"/>
          <p:cNvSpPr/>
          <p:nvPr/>
        </p:nvSpPr>
        <p:spPr>
          <a:xfrm>
            <a:off x="7303294" y="4717852"/>
            <a:ext cx="1722388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用真实单据验证并修正规则。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9352806" y="4023420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891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891" dirty="0"/>
          </a:p>
        </p:txBody>
      </p:sp>
      <p:sp>
        <p:nvSpPr>
          <p:cNvPr id="21" name="Text 18"/>
          <p:cNvSpPr/>
          <p:nvPr/>
        </p:nvSpPr>
        <p:spPr>
          <a:xfrm>
            <a:off x="9352806" y="4474220"/>
            <a:ext cx="172253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上线复盘复制</a:t>
            </a:r>
            <a:endParaRPr lang="en-US" sz="1418" dirty="0"/>
          </a:p>
        </p:txBody>
      </p:sp>
      <p:sp>
        <p:nvSpPr>
          <p:cNvPr id="22" name="Text 19"/>
          <p:cNvSpPr/>
          <p:nvPr/>
        </p:nvSpPr>
        <p:spPr>
          <a:xfrm>
            <a:off x="9352806" y="4717852"/>
            <a:ext cx="172253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沉淀方法，扩展更多仓库和复杂场景。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4430018" y="566826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5083373" y="566826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736729" y="566826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6390084" y="5668268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试运行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7194352" y="5668268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复制</a:t>
            </a:r>
            <a:endParaRPr lang="en-US" sz="1188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0084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基础数据跑准后，WMS 才能继续提升效率和自动化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二期扩展不应提前塞进首期范围，但要在方案里说明清楚未来路径。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783062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4297263"/>
            <a:ext cx="1612106" cy="2506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波次与路径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145381" y="460399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按订单、库位、批次、优先级优化拣货。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71549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4229695"/>
            <a:ext cx="1612255" cy="2506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人效分析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3227040" y="4536430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任务量、及时率、异常时长、岗位负荷。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37259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886795"/>
            <a:ext cx="1612255" cy="2506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语音/电子标签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308848" y="4193530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减少手持操作，提高拣货效率。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43895"/>
            <a:ext cx="1612255" cy="2506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WCS/AMR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7390656" y="3850630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对接自动化设备和机器人。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68679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200995"/>
            <a:ext cx="1612106" cy="2506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AI 优化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9472464" y="3507730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预测作业压力，辅助任务重排。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372844"/>
            <a:ext cx="10301288" cy="58549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69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这页不是把二期范围提前塞进首期，而是告诉客户：首期把基础数据跑准，未来扩展才有可靠路径。</a:t>
            </a:r>
            <a:endParaRPr lang="en-US" sz="1269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44693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首期交付的不只是系统，还有可运行的仓库规则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客户真正接收的是一套可以运行、培训、验收和复制的仓库作业方式。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007245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510284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交付质量要体现为客户能运营、能培训、能验收、能复制。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61101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这类表达比功能清单更能体现公司实施能力，也更容易让客户相信项目能落地。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收货、上架、库存、出库、盘点、追溯、报表。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3099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8130" y="4600277"/>
            <a:ext cx="263872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主数据与规则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8130" y="4857601"/>
            <a:ext cx="263872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物料、库位、批次、条码、入库、质检、拣货、异常。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91921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6952" y="4600277"/>
            <a:ext cx="263857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6952" y="4857601"/>
            <a:ext cx="263857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标签模板、培训材料、测试单据、验收指标、复盘清单。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培训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757416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复制</a:t>
            </a:r>
            <a:endParaRPr lang="en-US" sz="1188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我们更关注首期能跑起来，而不是堆功能清单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一同数字技术的 WMS 方案会先匹配客户现场流程，再确定标准功能、定制开发和扩展边界。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2007245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510284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方案不只是功能清单，而是匹配企业仓储流程的整体解决方案。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61101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从流程诊断、定制开发、上线验收到持续扩展，都围绕客户现场能稳定运行的闭环设计。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600277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懂中型企业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857601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先解决库存准确、扫码作业、批次追溯和异常闭环。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693468" y="470430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178498" y="4704308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178498" y="4961632"/>
            <a:ext cx="17789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从单据、岗位、流程、报表到验收指标一起设计。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72510" y="46002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757541" y="4600277"/>
            <a:ext cx="17789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懂定制开发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757541" y="4857601"/>
            <a:ext cx="1778943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围绕标签、扫码、库位、权限、报表、移动端和必要接口做贴合开发。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51553" y="470430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9336584" y="4704308"/>
            <a:ext cx="17790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懂持续扩展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36584" y="4961632"/>
            <a:ext cx="177909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首期闭环后，再做人效、路径、自动化和 AI。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932462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736729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540996" y="5965627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2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梳理样板仓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确认仓库、物料、库位、批次、单据和异常场景。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确认验收口径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用真实单据定义库存准确、扫码覆盖、追溯时间和异常闭环。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评审首期范围、定制边界、培训计划和上线节奏。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2809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仓库压力已经从“管货”变成“支撑履约和追溯”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库存、效率、追溯、履约四类压力同时出现时，靠多盘点和人工经验已经不够。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390180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客户痛点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893219"/>
            <a:ext cx="422478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仓库已经影响生产计划、订单承诺、质量责任和财务核算。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798094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的价值要放进经营风险里讲，而不是只讲仓库内部操作。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账实、库位、批次不一致，计划缺少可信依据。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找货、拣货、复核、盘点依赖熟人经验。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问题批次定位慢，影响库存和客户去向不清。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订单、仓储、运输等待和返工变多。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作业效率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批次追溯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履约承诺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问题通常不在某一个岗位，而在流程断点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传统仓库的风险来自断点叠加：每个岗位都做了记录，但数据没有形成同一条执行链。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4694" y="19533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24694" y="2462510"/>
            <a:ext cx="1454795" cy="2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到货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4694" y="2764334"/>
            <a:ext cx="14547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收货、质检、批次、库位没有一次打通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56062" y="19533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3256062" y="2462510"/>
            <a:ext cx="1454944" cy="2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上架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56062" y="2764334"/>
            <a:ext cx="14549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系统知道数量，但不知道准确位置和状态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87578" y="19533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387578" y="2462510"/>
            <a:ext cx="1454795" cy="2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拣货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87578" y="2764334"/>
            <a:ext cx="14547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先进先出靠人工判断，容易错批次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18946" y="19533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7518946" y="2462510"/>
            <a:ext cx="1454944" cy="2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18946" y="2764334"/>
            <a:ext cx="14549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差异能发现，原因和责任链追不回来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50462" y="19533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9650462" y="2462510"/>
            <a:ext cx="1454795" cy="2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50462" y="2764334"/>
            <a:ext cx="14547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冻结、报废、退货、补发缺少闭环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4481215"/>
            <a:ext cx="10301288" cy="58549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69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的价值不是多建几个录入页面，而是把这些断点变成系统任务、状态校验和异常闭环。</a:t>
            </a:r>
            <a:endParaRPr lang="en-US" sz="12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7521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仓库数据不准，会传导到生产、销售、质量和财务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应该被放在经营风险治理里讨论，而不是只作为仓库内部工具。</a:t>
            </a:r>
            <a:endParaRPr lang="en-US" sz="12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80501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WMS 的方向，已经从记录库存走向实时执行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国际厂商的表述不同，但核心共识高度一致：WMS 要围绕仓库现场、履约责任和企业流程做可落地设计。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04317" y="2041624"/>
            <a:ext cx="1340346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成熟产品共识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04317" y="2544663"/>
            <a:ext cx="3396109" cy="12681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80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真正成熟的 WMS 都在做实时执行、流程适配和自动化扩展。</a:t>
            </a:r>
            <a:endParaRPr lang="en-US" sz="2808" dirty="0"/>
          </a:p>
        </p:txBody>
      </p:sp>
      <p:sp>
        <p:nvSpPr>
          <p:cNvPr id="8" name="Text 5"/>
          <p:cNvSpPr/>
          <p:nvPr/>
        </p:nvSpPr>
        <p:spPr>
          <a:xfrm>
            <a:off x="1204317" y="3946178"/>
            <a:ext cx="3396109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行业成熟度体现在现场流程是否跑得动、数据是否可信、扩展是否有边界，而不是简单罗列功能。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345609" y="272727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345609" y="3207246"/>
            <a:ext cx="166434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实时编排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345609" y="3464570"/>
            <a:ext cx="1664345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人员、设备、任务、运输和自动化要按现场状态动态协同。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364462" y="3464570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364462" y="3944541"/>
            <a:ext cx="166449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流程适配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364462" y="4201864"/>
            <a:ext cx="166449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仓储规则必须匹配企业收发存盘、质量责任、履约节奏和管理口径。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383464" y="272727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9383464" y="3207246"/>
            <a:ext cx="166449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持续扩展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383464" y="3464570"/>
            <a:ext cx="166449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劳动力、路径、语音、WCS、AMR、AI 优化逐步接入。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103340" y="539129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准确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56696" y="539129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410051" y="539129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吞吐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063407" y="539129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追溯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6716762" y="5391299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自动化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521029" y="5391299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36845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WMS 的核心不是“查库存”，而是“发任务、管过程、留证据”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客户需要理解 WMS 的演进层次，才能接受首期闭环和后续扩展的建设节奏。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05359" y="24939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205359" y="3020169"/>
            <a:ext cx="286285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数量能查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205359" y="3460105"/>
            <a:ext cx="2862858" cy="346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库存台账</a:t>
            </a:r>
            <a:endParaRPr lang="en-US" sz="2092" dirty="0"/>
          </a:p>
        </p:txBody>
      </p:sp>
      <p:sp>
        <p:nvSpPr>
          <p:cNvPr id="9" name="Text 6"/>
          <p:cNvSpPr/>
          <p:nvPr/>
        </p:nvSpPr>
        <p:spPr>
          <a:xfrm>
            <a:off x="1205359" y="3914031"/>
            <a:ext cx="2862858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记录库存数量，但动作、岗位和责任链不完整。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683472" y="24939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683472" y="3020169"/>
            <a:ext cx="286300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现场可控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683472" y="3460105"/>
            <a:ext cx="2863007" cy="346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任务执行</a:t>
            </a:r>
            <a:endParaRPr lang="en-US" sz="2092" dirty="0"/>
          </a:p>
        </p:txBody>
      </p:sp>
      <p:sp>
        <p:nvSpPr>
          <p:cNvPr id="13" name="Text 10"/>
          <p:cNvSpPr/>
          <p:nvPr/>
        </p:nvSpPr>
        <p:spPr>
          <a:xfrm>
            <a:off x="4683472" y="3914031"/>
            <a:ext cx="2863007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按单据、库位、批次和优先级生成现场任务。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8161734" y="24939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8161734" y="3020169"/>
            <a:ext cx="286285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持续优化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8161734" y="3460105"/>
            <a:ext cx="2862858" cy="346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智能编排</a:t>
            </a:r>
            <a:endParaRPr lang="en-US" sz="2092" dirty="0"/>
          </a:p>
        </p:txBody>
      </p:sp>
      <p:sp>
        <p:nvSpPr>
          <p:cNvPr id="17" name="Text 14"/>
          <p:cNvSpPr/>
          <p:nvPr/>
        </p:nvSpPr>
        <p:spPr>
          <a:xfrm>
            <a:off x="8161734" y="3914031"/>
            <a:ext cx="2862858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结合人员、设备、运输节奏和企业管理规则，实时重排。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964406" y="5321350"/>
            <a:ext cx="10301288" cy="84385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69" b="1" dirty="0">
                <a:solidFill>
                  <a:srgbClr val="084D7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首期先把库存可信和任务执行跑通，后续波次、路径、自动化和 AI 优化才有稳定数据基础。</a:t>
            </a:r>
            <a:endParaRPr lang="en-US" sz="12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17743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行业案例证明，WMS 应该用指标验收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公开案例可以证明评价方式，但不能写成一同数字技术的客户成果或固定承诺。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78719" y="1935212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验收口径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78719" y="2438251"/>
            <a:ext cx="6038850" cy="858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80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专业方案不承诺空泛收益，而是把价值落到可验收指标。</a:t>
            </a:r>
            <a:endParaRPr lang="en-US" sz="2808" dirty="0"/>
          </a:p>
        </p:txBody>
      </p:sp>
      <p:sp>
        <p:nvSpPr>
          <p:cNvPr id="8" name="Text 5"/>
          <p:cNvSpPr/>
          <p:nvPr/>
        </p:nvSpPr>
        <p:spPr>
          <a:xfrm>
            <a:off x="1178719" y="3429744"/>
            <a:ext cx="60388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客户更信任有边界、有方法、有验收口径的方案，这比夸大收益更能体现专业度。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3710136" y="462230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059656" y="4622304"/>
            <a:ext cx="30743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行业常见指标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059656" y="4879628"/>
            <a:ext cx="30743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库存准确率、拣货效率、订单吞吐、上线周期。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28284" y="462230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4577804" y="4622304"/>
            <a:ext cx="307434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项目验收指标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577804" y="4879628"/>
            <a:ext cx="307434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库存准确率、扫码覆盖率、追溯时间、异常闭环率。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0746581" y="462230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095952" y="4622304"/>
            <a:ext cx="30744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表达边界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095952" y="4879628"/>
            <a:ext cx="307449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收益数字只写优化目标或行业改善方向，不写固定承诺。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794921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可量化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794921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可验证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794921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可复盘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w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0C335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14183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先把库存做准，再把作业做快，最后接自动化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面向中型食品/制造企业，先降低首期风险，再逐步扩展作业效率和自动化能力。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04317" y="2340025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实施策略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04317" y="2843064"/>
            <a:ext cx="5657850" cy="858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80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首期不追求“大而全”，先建立客户现场真正能跑的仓库闭环。</a:t>
            </a:r>
            <a:endParaRPr lang="en-US" sz="2808" dirty="0"/>
          </a:p>
        </p:txBody>
      </p:sp>
      <p:sp>
        <p:nvSpPr>
          <p:cNvPr id="8" name="Text 5"/>
          <p:cNvSpPr/>
          <p:nvPr/>
        </p:nvSpPr>
        <p:spPr>
          <a:xfrm>
            <a:off x="1204317" y="3834557"/>
            <a:ext cx="565785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这能降低上线风险，也给后续波次、路径、人效、自动化和 AI 优化打数据基础。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7443639" y="207406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7963049" y="2074069"/>
            <a:ext cx="32484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准确闭环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7963049" y="2331393"/>
            <a:ext cx="32484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收发存盘、扫码作业、批次追溯、库存看板。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443639" y="312553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7963049" y="3125539"/>
            <a:ext cx="32484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效率提升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963049" y="3382863"/>
            <a:ext cx="32484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波次、路径、人效、异常闭环、主管驾驶舱。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43639" y="4177159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7963049" y="4177159"/>
            <a:ext cx="324847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自动化协同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963049" y="4434483"/>
            <a:ext cx="324847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语音、WCS、AMR、自动化设备、AI 优化。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951684" y="5301853"/>
            <a:ext cx="136014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第一阶段：做准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359450" y="5301853"/>
            <a:ext cx="136014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第二阶段：做快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767215" y="5301853"/>
            <a:ext cx="151105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07598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第三阶段：做智能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WMS 项目说明文档</dc:title>
  <dc:subject>WMS 项目说明文档</dc:subject>
  <dc:creator>一同数字技术</dc:creator>
  <cp:lastModifiedBy>一同数字技术</cp:lastModifiedBy>
  <cp:revision>1</cp:revision>
  <dcterms:created xsi:type="dcterms:W3CDTF">2026-05-26T20:27:34Z</dcterms:created>
  <dcterms:modified xsi:type="dcterms:W3CDTF">2026-05-26T20:27:34Z</dcterms:modified>
</cp:coreProperties>
</file>