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28725" y="752475"/>
            <a:ext cx="1046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296" dirty="0"/>
          </a:p>
        </p:txBody>
      </p:sp>
      <p:sp>
        <p:nvSpPr>
          <p:cNvPr id="4" name="Text 1"/>
          <p:cNvSpPr/>
          <p:nvPr/>
        </p:nvSpPr>
        <p:spPr>
          <a:xfrm>
            <a:off x="876300" y="2666107"/>
            <a:ext cx="176182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研发项目行业解决方案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61407"/>
            <a:ext cx="5695057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研发项目管理系统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888284"/>
            <a:ext cx="4077891" cy="3225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3341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把研发项目从过程汇报升级为可审计的交付证据链</a:t>
            </a:r>
            <a:endParaRPr lang="en-US" sz="1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83599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的专业性，来自核心对象被统一管理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的关键对象是项目、任务、资源、工时、费用和成果。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72445"/>
            <a:ext cx="340325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OBJECTS</a:t>
            </a:r>
            <a:endParaRPr lang="en-US" sz="999" dirty="0"/>
          </a:p>
        </p:txBody>
      </p:sp>
      <p:sp>
        <p:nvSpPr>
          <p:cNvPr id="7" name="Text 4"/>
          <p:cNvSpPr/>
          <p:nvPr/>
        </p:nvSpPr>
        <p:spPr>
          <a:xfrm>
            <a:off x="1212949" y="3699123"/>
            <a:ext cx="34032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统一对象口径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212949" y="4042172"/>
            <a:ext cx="34032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先把关键对象、状态和责任边界统一，系统才不会变成另一套录入台账。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179070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5179070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179070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目标、范围、阶段、预算、负责人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98382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7298382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8382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里程碑、问题、风险、变更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417695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9417695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资源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417695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人员、设备、物料、委外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79070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5179070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179070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工时、采购、报销、成本归集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358039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22" name="Text 19"/>
          <p:cNvSpPr/>
          <p:nvPr/>
        </p:nvSpPr>
        <p:spPr>
          <a:xfrm>
            <a:off x="8358039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成果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358039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文档、评审、验收、辅助账</a:t>
            </a:r>
            <a:endParaRPr lang="en-US" sz="11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92100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立项要把目标、范围和验收先说清楚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项目失败常从边界不清开始。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50284" y="3493294"/>
            <a:ext cx="292938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CLOSED LOOP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4650284" y="3783657"/>
            <a:ext cx="29293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2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业务闭环</a:t>
            </a:r>
            <a:endParaRPr lang="en-US" sz="1728" dirty="0"/>
          </a:p>
        </p:txBody>
      </p:sp>
      <p:sp>
        <p:nvSpPr>
          <p:cNvPr id="8" name="Text 5"/>
          <p:cNvSpPr/>
          <p:nvPr/>
        </p:nvSpPr>
        <p:spPr>
          <a:xfrm>
            <a:off x="1264444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1264444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目标确认</a:t>
            </a:r>
            <a:endParaRPr lang="en-US" sz="1296" dirty="0"/>
          </a:p>
        </p:txBody>
      </p:sp>
      <p:sp>
        <p:nvSpPr>
          <p:cNvPr id="10" name="Text 7"/>
          <p:cNvSpPr/>
          <p:nvPr/>
        </p:nvSpPr>
        <p:spPr>
          <a:xfrm>
            <a:off x="1264444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明确业务目标和研发成果。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4622006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2" name="Text 9"/>
          <p:cNvSpPr/>
          <p:nvPr/>
        </p:nvSpPr>
        <p:spPr>
          <a:xfrm>
            <a:off x="4622006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范围定义</a:t>
            </a:r>
            <a:endParaRPr lang="en-US" sz="1296" dirty="0"/>
          </a:p>
        </p:txBody>
      </p:sp>
      <p:sp>
        <p:nvSpPr>
          <p:cNvPr id="13" name="Text 10"/>
          <p:cNvSpPr/>
          <p:nvPr/>
        </p:nvSpPr>
        <p:spPr>
          <a:xfrm>
            <a:off x="4622006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确定首期范围和排除项。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979569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7979569" y="2475309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资源预算</a:t>
            </a:r>
            <a:endParaRPr lang="en-US" sz="1296" dirty="0"/>
          </a:p>
        </p:txBody>
      </p:sp>
      <p:sp>
        <p:nvSpPr>
          <p:cNvPr id="16" name="Text 13"/>
          <p:cNvSpPr/>
          <p:nvPr/>
        </p:nvSpPr>
        <p:spPr>
          <a:xfrm>
            <a:off x="7979569" y="2724150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配置人员、设备、费用和周期。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1264444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8" name="Text 15"/>
          <p:cNvSpPr/>
          <p:nvPr/>
        </p:nvSpPr>
        <p:spPr>
          <a:xfrm>
            <a:off x="1264444" y="5089922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里程碑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1264444" y="5338763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拆分阶段、交付物和验收点。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7979569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1" name="Text 18"/>
          <p:cNvSpPr/>
          <p:nvPr/>
        </p:nvSpPr>
        <p:spPr>
          <a:xfrm>
            <a:off x="7979569" y="5089922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审批生效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7979569" y="5338763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保留立项审批和版本。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1111002" y="6155680"/>
            <a:ext cx="245878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闭环判断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3625900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有入口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551318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有校验</a:t>
            </a:r>
            <a:endParaRPr lang="en-US" sz="1188" dirty="0"/>
          </a:p>
        </p:txBody>
      </p:sp>
      <p:sp>
        <p:nvSpPr>
          <p:cNvPr id="26" name="Text 23"/>
          <p:cNvSpPr/>
          <p:nvPr/>
        </p:nvSpPr>
        <p:spPr>
          <a:xfrm>
            <a:off x="740047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有责任</a:t>
            </a:r>
            <a:endParaRPr lang="en-US" sz="1188" dirty="0"/>
          </a:p>
        </p:txBody>
      </p:sp>
      <p:sp>
        <p:nvSpPr>
          <p:cNvPr id="27" name="Text 24"/>
          <p:cNvSpPr/>
          <p:nvPr/>
        </p:nvSpPr>
        <p:spPr>
          <a:xfrm>
            <a:off x="9287768" y="6073229"/>
            <a:ext cx="1831330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有复盘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2624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执行过程要沉淀任务、问题和风险证据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项目管理不是周报，而是过程数据。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128117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任务拆解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28117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分解里程碑和责任人。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66331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3266331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工时记录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66331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人员工时关联任务和项目。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404693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283" dirty="0"/>
          </a:p>
        </p:txBody>
      </p:sp>
      <p:sp>
        <p:nvSpPr>
          <p:cNvPr id="13" name="Text 10"/>
          <p:cNvSpPr/>
          <p:nvPr/>
        </p:nvSpPr>
        <p:spPr>
          <a:xfrm>
            <a:off x="5404693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风险登记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404693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问题、风险、变更及时记录。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543056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283" dirty="0"/>
          </a:p>
        </p:txBody>
      </p:sp>
      <p:sp>
        <p:nvSpPr>
          <p:cNvPr id="16" name="Text 13"/>
          <p:cNvSpPr/>
          <p:nvPr/>
        </p:nvSpPr>
        <p:spPr>
          <a:xfrm>
            <a:off x="7543056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评审留痕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543056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会议纪要、评审结论和附件归档。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681418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283" dirty="0"/>
          </a:p>
        </p:txBody>
      </p:sp>
      <p:sp>
        <p:nvSpPr>
          <p:cNvPr id="19" name="Text 16"/>
          <p:cNvSpPr/>
          <p:nvPr/>
        </p:nvSpPr>
        <p:spPr>
          <a:xfrm>
            <a:off x="9681418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进度预警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681418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延期、阻塞和超支自动提醒。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665143"/>
            <a:ext cx="24543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执行证据链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3630067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状态同步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557093"/>
            <a:ext cx="1827907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异常闭环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指标复盘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14183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结项验收要让成果、费用和审计证据一次完整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结题资料补录会消耗大量管理成本。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11872"/>
            <a:ext cx="324549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FLOW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665786"/>
            <a:ext cx="3245495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现场执行链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02745"/>
            <a:ext cx="32454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把关键动作拆成可执行任务，逐步沉淀状态、责任和复盘数据。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007471" y="192494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5561112" y="192494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成果登记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561112" y="218911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登记专利、样机、文档和交付物。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007471" y="2801987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3" name="Text 10"/>
          <p:cNvSpPr/>
          <p:nvPr/>
        </p:nvSpPr>
        <p:spPr>
          <a:xfrm>
            <a:off x="5561112" y="2801987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费用归集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561112" y="3066157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汇总工时、设备、物料和委外。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007471" y="3679180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6" name="Text 13"/>
          <p:cNvSpPr/>
          <p:nvPr/>
        </p:nvSpPr>
        <p:spPr>
          <a:xfrm>
            <a:off x="5561112" y="3679180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验收确认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561112" y="3943350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按立项目标和交付物验收。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007471" y="455637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53" dirty="0"/>
          </a:p>
        </p:txBody>
      </p:sp>
      <p:sp>
        <p:nvSpPr>
          <p:cNvPr id="19" name="Text 16"/>
          <p:cNvSpPr/>
          <p:nvPr/>
        </p:nvSpPr>
        <p:spPr>
          <a:xfrm>
            <a:off x="5561112" y="455637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辅助账生成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561112" y="482054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生成研发项目辅助台账。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5007471" y="5433566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53" dirty="0"/>
          </a:p>
        </p:txBody>
      </p:sp>
      <p:sp>
        <p:nvSpPr>
          <p:cNvPr id="22" name="Text 19"/>
          <p:cNvSpPr/>
          <p:nvPr/>
        </p:nvSpPr>
        <p:spPr>
          <a:xfrm>
            <a:off x="5561112" y="5433566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归档复盘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561112" y="5697736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沉淀问题、经验和二期计划。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05668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看板要围绕进度、资源、风险和投入产出组织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看板要服务项目决策和研发审计。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069282"/>
            <a:ext cx="312181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DASHBOARD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423196"/>
            <a:ext cx="3121819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项目看板必须回答哪些项目会延期或超支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73736"/>
            <a:ext cx="312181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重点是里程碑、资源负荷、风险变更、费用归集和成果完整度。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914751" y="1970484"/>
            <a:ext cx="1173212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进度</a:t>
            </a:r>
            <a:endParaRPr lang="en-US" sz="2903" dirty="0"/>
          </a:p>
        </p:txBody>
      </p:sp>
      <p:sp>
        <p:nvSpPr>
          <p:cNvPr id="10" name="Text 7"/>
          <p:cNvSpPr/>
          <p:nvPr/>
        </p:nvSpPr>
        <p:spPr>
          <a:xfrm>
            <a:off x="4914751" y="2459087"/>
            <a:ext cx="117321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达成率</a:t>
            </a:r>
            <a:endParaRPr lang="en-US" sz="1431" dirty="0"/>
          </a:p>
        </p:txBody>
      </p:sp>
      <p:sp>
        <p:nvSpPr>
          <p:cNvPr id="11" name="Text 8"/>
          <p:cNvSpPr/>
          <p:nvPr/>
        </p:nvSpPr>
        <p:spPr>
          <a:xfrm>
            <a:off x="4914751" y="2783830"/>
            <a:ext cx="1173212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里程碑、任务和延期风险。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574631" y="1970484"/>
            <a:ext cx="1173212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资源</a:t>
            </a:r>
            <a:endParaRPr lang="en-US" sz="2903" dirty="0"/>
          </a:p>
        </p:txBody>
      </p:sp>
      <p:sp>
        <p:nvSpPr>
          <p:cNvPr id="13" name="Text 10"/>
          <p:cNvSpPr/>
          <p:nvPr/>
        </p:nvSpPr>
        <p:spPr>
          <a:xfrm>
            <a:off x="6574631" y="2459087"/>
            <a:ext cx="117321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负荷</a:t>
            </a:r>
            <a:endParaRPr lang="en-US" sz="1431" dirty="0"/>
          </a:p>
        </p:txBody>
      </p:sp>
      <p:sp>
        <p:nvSpPr>
          <p:cNvPr id="14" name="Text 11"/>
          <p:cNvSpPr/>
          <p:nvPr/>
        </p:nvSpPr>
        <p:spPr>
          <a:xfrm>
            <a:off x="6574631" y="2783830"/>
            <a:ext cx="1173212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人员工时、设备占用和资源冲突。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234511" y="1970484"/>
            <a:ext cx="1173212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</a:t>
            </a:r>
            <a:endParaRPr lang="en-US" sz="2903" dirty="0"/>
          </a:p>
        </p:txBody>
      </p:sp>
      <p:sp>
        <p:nvSpPr>
          <p:cNvPr id="16" name="Text 13"/>
          <p:cNvSpPr/>
          <p:nvPr/>
        </p:nvSpPr>
        <p:spPr>
          <a:xfrm>
            <a:off x="8234511" y="2459087"/>
            <a:ext cx="117321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风险数</a:t>
            </a:r>
            <a:endParaRPr lang="en-US" sz="1431" dirty="0"/>
          </a:p>
        </p:txBody>
      </p:sp>
      <p:sp>
        <p:nvSpPr>
          <p:cNvPr id="17" name="Text 14"/>
          <p:cNvSpPr/>
          <p:nvPr/>
        </p:nvSpPr>
        <p:spPr>
          <a:xfrm>
            <a:off x="8234511" y="2783830"/>
            <a:ext cx="1173212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问题、变更、阻塞和超支。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894391" y="1970484"/>
            <a:ext cx="1173212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成果</a:t>
            </a:r>
            <a:endParaRPr lang="en-US" sz="2903" dirty="0"/>
          </a:p>
        </p:txBody>
      </p:sp>
      <p:sp>
        <p:nvSpPr>
          <p:cNvPr id="19" name="Text 16"/>
          <p:cNvSpPr/>
          <p:nvPr/>
        </p:nvSpPr>
        <p:spPr>
          <a:xfrm>
            <a:off x="9894391" y="2459087"/>
            <a:ext cx="117321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归档率</a:t>
            </a:r>
            <a:endParaRPr lang="en-US" sz="1431" dirty="0"/>
          </a:p>
        </p:txBody>
      </p:sp>
      <p:sp>
        <p:nvSpPr>
          <p:cNvPr id="20" name="Text 17"/>
          <p:cNvSpPr/>
          <p:nvPr/>
        </p:nvSpPr>
        <p:spPr>
          <a:xfrm>
            <a:off x="9894391" y="2783830"/>
            <a:ext cx="1173212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交付物、费用归集和验收完整度。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05668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不只是单点系统，而是整体解决方案的一部分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我们会先理解企业现有流程、组织分工和系统现状，再判断哪些做在 PROJ、哪些保留、哪些需要定制开发或接口适配。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61455" y="3477667"/>
            <a:ext cx="5043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CORE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61455" y="3796754"/>
            <a:ext cx="7582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61455" y="4145012"/>
            <a:ext cx="184874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统一状态、任务和数据口径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123134" y="2365177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4123134" y="2636193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先梳理企业真实单据、岗位分工、审批节点、异常处理和管理指标。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6743998" y="2365177"/>
            <a:ext cx="174545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743998" y="2636193"/>
            <a:ext cx="1745456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 PROJ 放进企业整体数字化方案里，明确首期闭环和后续扩展路径。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9365010" y="2365177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定制开发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9365010" y="2636193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围绕表单、权限、审批、报表、移动端和业务规则做贴合式开发。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4123134" y="4570065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数据治理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4123134" y="4841081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统一编码、主数据、状态口径和历史数据迁移策略，减少上线后返工。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6743998" y="4570065"/>
            <a:ext cx="174545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接口对接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6743998" y="4841081"/>
            <a:ext cx="1745456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确有必要时再对接已有系统，按业务边界做 API、数据同步和责任划分。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365010" y="4570065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经验复用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365010" y="4841081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复用我们在多类业务系统中的流程模型和实施经验，加快方案落地。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31006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权限要按业务责任链设计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项目经理、成员、财务、研发主管和管理层各自承担不同证据责任。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196084"/>
            <a:ext cx="312181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RESPONSIBILITY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544788"/>
            <a:ext cx="3121819" cy="5884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权限要围绕项目证据责任设计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218533"/>
            <a:ext cx="312181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项目经理、成员、财务、评审人员和管理层承担不同证据责任。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871889" y="247441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5365552" y="2474416"/>
            <a:ext cx="132204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项目经理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365552" y="2735163"/>
            <a:ext cx="132204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立项、计划、风险和验收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083326" y="247441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7576989" y="2474416"/>
            <a:ext cx="132204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项目成员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576989" y="2735163"/>
            <a:ext cx="132204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任务、工时、问题和成果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294763" y="247441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9788426" y="2474416"/>
            <a:ext cx="132204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研发主管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788426" y="2735163"/>
            <a:ext cx="132204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资源、里程碑和变更审批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871889" y="4679305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5365552" y="4679305"/>
            <a:ext cx="132204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365552" y="4940052"/>
            <a:ext cx="132204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预算、费用和辅助账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7083326" y="4679305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7576989" y="4679305"/>
            <a:ext cx="132204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评审人员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7576989" y="4940052"/>
            <a:ext cx="132204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评审、测试和验收意见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294763" y="4679305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72" dirty="0"/>
          </a:p>
        </p:txBody>
      </p:sp>
      <p:sp>
        <p:nvSpPr>
          <p:cNvPr id="25" name="Text 22"/>
          <p:cNvSpPr/>
          <p:nvPr/>
        </p:nvSpPr>
        <p:spPr>
          <a:xfrm>
            <a:off x="9788426" y="4679305"/>
            <a:ext cx="132204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</a:t>
            </a:r>
            <a:endParaRPr lang="en-US" sz="1418" dirty="0"/>
          </a:p>
        </p:txBody>
      </p:sp>
      <p:sp>
        <p:nvSpPr>
          <p:cNvPr id="26" name="Text 23"/>
          <p:cNvSpPr/>
          <p:nvPr/>
        </p:nvSpPr>
        <p:spPr>
          <a:xfrm>
            <a:off x="9788426" y="4940052"/>
            <a:ext cx="132204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组合、投入和成果分析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1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53075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首期验收必须用真实业务样例说话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验收要用一个真实研发项目跑完立项、执行和结项样例。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226147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ACCEPTANCE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580061"/>
            <a:ext cx="3516511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用真实项目从立项跑到结项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017020"/>
            <a:ext cx="3516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必须验证任务、工时、风险、费用、成果和归档口径。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92328" y="2535436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真实项目</a:t>
            </a:r>
            <a:endParaRPr lang="en-US" sz="1404" dirty="0"/>
          </a:p>
        </p:txBody>
      </p:sp>
      <p:sp>
        <p:nvSpPr>
          <p:cNvPr id="10" name="Text 7"/>
          <p:cNvSpPr/>
          <p:nvPr/>
        </p:nvSpPr>
        <p:spPr>
          <a:xfrm>
            <a:off x="5292328" y="2828330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建立目标、范围、阶段和预算。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8423225" y="2535436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真实任务</a:t>
            </a:r>
            <a:endParaRPr lang="en-US" sz="1404" dirty="0"/>
          </a:p>
        </p:txBody>
      </p:sp>
      <p:sp>
        <p:nvSpPr>
          <p:cNvPr id="12" name="Text 9"/>
          <p:cNvSpPr/>
          <p:nvPr/>
        </p:nvSpPr>
        <p:spPr>
          <a:xfrm>
            <a:off x="8423225" y="2828330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分配任务、工时、问题和风险。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92328" y="4665762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真实费用</a:t>
            </a:r>
            <a:endParaRPr lang="en-US" sz="1404" dirty="0"/>
          </a:p>
        </p:txBody>
      </p:sp>
      <p:sp>
        <p:nvSpPr>
          <p:cNvPr id="14" name="Text 11"/>
          <p:cNvSpPr/>
          <p:nvPr/>
        </p:nvSpPr>
        <p:spPr>
          <a:xfrm>
            <a:off x="5292328" y="4958655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归集人员、物料或委外费用。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423225" y="4665762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真实成果</a:t>
            </a:r>
            <a:endParaRPr lang="en-US" sz="1404" dirty="0"/>
          </a:p>
        </p:txBody>
      </p:sp>
      <p:sp>
        <p:nvSpPr>
          <p:cNvPr id="16" name="Text 13"/>
          <p:cNvSpPr/>
          <p:nvPr/>
        </p:nvSpPr>
        <p:spPr>
          <a:xfrm>
            <a:off x="8423225" y="4958655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完成验收、归档和辅助台账。</a:t>
            </a:r>
            <a:endParaRPr lang="en-US" sz="11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53075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实施路径要从一个可验收样板开始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先跑一个样板研发项目，再扩展项目组合和资源管理。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76040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107" dirty="0"/>
          </a:p>
        </p:txBody>
      </p:sp>
      <p:sp>
        <p:nvSpPr>
          <p:cNvPr id="7" name="Text 4"/>
          <p:cNvSpPr/>
          <p:nvPr/>
        </p:nvSpPr>
        <p:spPr>
          <a:xfrm>
            <a:off x="1176040" y="2604790"/>
            <a:ext cx="182240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项目诊断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76040" y="2906613"/>
            <a:ext cx="182240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梳理立项、执行、费用和结项断点。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189833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107" dirty="0"/>
          </a:p>
        </p:txBody>
      </p:sp>
      <p:sp>
        <p:nvSpPr>
          <p:cNvPr id="10" name="Text 7"/>
          <p:cNvSpPr/>
          <p:nvPr/>
        </p:nvSpPr>
        <p:spPr>
          <a:xfrm>
            <a:off x="3189833" y="2604790"/>
            <a:ext cx="182254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规则准备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189833" y="2906613"/>
            <a:ext cx="182254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项目类型、阶段、角色、费用和成果模板。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203775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107" dirty="0"/>
          </a:p>
        </p:txBody>
      </p:sp>
      <p:sp>
        <p:nvSpPr>
          <p:cNvPr id="13" name="Text 10"/>
          <p:cNvSpPr/>
          <p:nvPr/>
        </p:nvSpPr>
        <p:spPr>
          <a:xfrm>
            <a:off x="5203775" y="2604790"/>
            <a:ext cx="182240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样板项目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203775" y="2906613"/>
            <a:ext cx="182240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跑通立项、任务、工时和风险。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217569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217569" y="2604790"/>
            <a:ext cx="182254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结项验收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217569" y="2906613"/>
            <a:ext cx="182254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验证成果、费用和辅助账。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231511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107" dirty="0"/>
          </a:p>
        </p:txBody>
      </p:sp>
      <p:sp>
        <p:nvSpPr>
          <p:cNvPr id="19" name="Text 16"/>
          <p:cNvSpPr/>
          <p:nvPr/>
        </p:nvSpPr>
        <p:spPr>
          <a:xfrm>
            <a:off x="9231511" y="2604790"/>
            <a:ext cx="182240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组合扩展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231511" y="2906613"/>
            <a:ext cx="182240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再做资源容量、项目组合和经营分析。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5089773"/>
            <a:ext cx="10301288" cy="91246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样板项目 -&gt; 任务工时 -&gt; 费用归集 -&gt; 成果归档</a:t>
            </a:r>
            <a:endParaRPr lang="en-US" sz="14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00496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交付的不只是系统页面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客户接收的是一套可审计项目治理规则。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868662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交付资产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3371701"/>
            <a:ext cx="5324177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交付的是一套可审计的项目治理规则。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4472434"/>
            <a:ext cx="5324177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客户接收的是一套可审计项目治理规则。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7284541" y="192925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7769572" y="1929259"/>
            <a:ext cx="334595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系统功能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7769572" y="2186583"/>
            <a:ext cx="334595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立项、计划、任务、工时、风险、费用、成果、结项。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84541" y="305931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7769572" y="3059311"/>
            <a:ext cx="334595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治理规则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769572" y="3316635"/>
            <a:ext cx="334595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阶段、角色、审批、成果、费用和归档口径。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284541" y="4045000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7769572" y="4045000"/>
            <a:ext cx="334595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上线资产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769572" y="4302323"/>
            <a:ext cx="334595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项目模板、验收脚本、辅助账样例和培训材料。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139285" y="5045869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项目模板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8094464" y="5045869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阶段规则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9049643" y="5045869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工时口径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0004822" y="5045869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成果清单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139285" y="5491609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验收脚本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65227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解决的不是“任务看板”，而是项目进度、资源和成果可控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客户需要看到立项、计划、任务、资源、风险、工时、费用、成果和结项如何形成项目治理闭环。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921198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核心判断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3424238"/>
            <a:ext cx="5324177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把研发项目从过程汇报升级为可审计的交付证据链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4524970"/>
            <a:ext cx="5324177" cy="6229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客户需要看到立项、计划、任务、资源、风险、工时、费用、成果和结项如何形成项目治理闭环。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7284541" y="214297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7769572" y="2142976"/>
            <a:ext cx="334595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每一个项目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7769572" y="2400300"/>
            <a:ext cx="334595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目标、范围、进度、风险、资源和成果统一。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84541" y="342870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7769572" y="3428702"/>
            <a:ext cx="334595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每一次执行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769572" y="3686026"/>
            <a:ext cx="334595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任务、工时、问题、会议和变更留痕。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284541" y="471442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7769572" y="4714429"/>
            <a:ext cx="334595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每一项投入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769572" y="4971752"/>
            <a:ext cx="334595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人员、设备、物料、委外和费用可归集。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139285" y="587722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立项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792641" y="587722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8445996" y="587722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099352" y="587722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9752707" y="587722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归档</a:t>
            </a:r>
            <a:endParaRPr lang="en-US" sz="118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61530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为什么选择一同数字技术做 PROJ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401193"/>
            <a:ext cx="1690390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选择一同数字技术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904232"/>
            <a:ext cx="5324177" cy="143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方案不只是功能清单，而是匹配企业流程的整体解决方案。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4469606"/>
            <a:ext cx="5324177" cy="6229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7270849" y="19515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7755880" y="1951583"/>
            <a:ext cx="337333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懂业务流程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7755880" y="2208907"/>
            <a:ext cx="3373338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不只做任务看板，而是围绕立项、计划、执行、验收、归档形成可运行闭环。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70849" y="303683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7755880" y="3036838"/>
            <a:ext cx="337333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懂整体方案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755880" y="3294162"/>
            <a:ext cx="3373338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先判断企业流程、组织、数据和现有系统边界，再设计最合适的建设路径。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270849" y="412224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7755880" y="4122241"/>
            <a:ext cx="337333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懂定制迭代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755880" y="4379565"/>
            <a:ext cx="3373338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围绕表单、权限、审批、报表、移动端和必要接口做贴合开发，并持续扩展。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139285" y="5301853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能上线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943552" y="5301853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能验收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8747820" y="5301853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能扩展</a:t>
            </a:r>
            <a:endParaRPr lang="en-US" sz="1188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876300" y="2683818"/>
            <a:ext cx="71541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下一步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98168"/>
            <a:ext cx="49530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开启数字化之旅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905994"/>
            <a:ext cx="49530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先把首期闭环跑通，再让系统跟随业务持续扩展。</a:t>
            </a:r>
            <a:endParaRPr lang="en-US" sz="1242" dirty="0"/>
          </a:p>
        </p:txBody>
      </p:sp>
      <p:sp>
        <p:nvSpPr>
          <p:cNvPr id="7" name="Text 4"/>
          <p:cNvSpPr/>
          <p:nvPr/>
        </p:nvSpPr>
        <p:spPr>
          <a:xfrm>
            <a:off x="6600825" y="1602730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3B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6600825" y="1869430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选择样板项目</a:t>
            </a:r>
            <a:endParaRPr lang="en-US" sz="1418" dirty="0"/>
          </a:p>
        </p:txBody>
      </p:sp>
      <p:sp>
        <p:nvSpPr>
          <p:cNvPr id="9" name="Text 6"/>
          <p:cNvSpPr/>
          <p:nvPr/>
        </p:nvSpPr>
        <p:spPr>
          <a:xfrm>
            <a:off x="6600825" y="2183755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准备一个在研或已结题项目。</a:t>
            </a:r>
            <a:endParaRPr lang="en-US" sz="1242" dirty="0"/>
          </a:p>
        </p:txBody>
      </p:sp>
      <p:sp>
        <p:nvSpPr>
          <p:cNvPr id="10" name="Text 7"/>
          <p:cNvSpPr/>
          <p:nvPr/>
        </p:nvSpPr>
        <p:spPr>
          <a:xfrm>
            <a:off x="6600825" y="3004393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3B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6600825" y="3271093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整理项目资料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600825" y="3585418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准备目标、计划、任务、费用和成果文件。</a:t>
            </a:r>
            <a:endParaRPr lang="en-US" sz="1242" dirty="0"/>
          </a:p>
        </p:txBody>
      </p:sp>
      <p:sp>
        <p:nvSpPr>
          <p:cNvPr id="13" name="Text 10"/>
          <p:cNvSpPr/>
          <p:nvPr/>
        </p:nvSpPr>
        <p:spPr>
          <a:xfrm>
            <a:off x="6600825" y="4406057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3B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4" name="Text 11"/>
          <p:cNvSpPr/>
          <p:nvPr/>
        </p:nvSpPr>
        <p:spPr>
          <a:xfrm>
            <a:off x="6600825" y="4672757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安排方案评审</a:t>
            </a:r>
            <a:endParaRPr lang="en-US" sz="1418" dirty="0"/>
          </a:p>
        </p:txBody>
      </p:sp>
      <p:sp>
        <p:nvSpPr>
          <p:cNvPr id="15" name="Text 12"/>
          <p:cNvSpPr/>
          <p:nvPr/>
        </p:nvSpPr>
        <p:spPr>
          <a:xfrm>
            <a:off x="6600825" y="4987082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用真实项目评审证据链和验收口径。</a:t>
            </a:r>
            <a:endParaRPr lang="en-US" sz="12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980330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的客户购买动力，来自项目透明度、资源冲突和研发费用归集压力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成熟项目/工作管理产品都强调目标、组合、计划、资源、协同、风险和可视化管理。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206823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购买动力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709863"/>
            <a:ext cx="4224784" cy="113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的价值是让项目从周报汇总变成可审计、可复盘的交付证据链。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981450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成熟项目/工作管理产品都强调目标、组合、计划、资源、协同、风险和可视化管理。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透明度压力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项目进度靠汇报，管理层看不到真实风险。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资源压力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人员、设备、预算和优先级冲突难协调。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费用压力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研发费用、工时和材料难按项目归集。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验收压力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成果、文档、问题和结题证据分散。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228505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立项范围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183684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任务工时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138863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风险变更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094041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成果归档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98936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PROJ 的共识，是项目组合、任务协同、资源计划和风险可视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Asana、monday.com、Microsoft Project、Jira 等成熟产品都围绕工作协同、组合视图、路线图和项目跟踪展开。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78719" y="1952327"/>
            <a:ext cx="987266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MARKET CONSENSUS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78719" y="2301032"/>
            <a:ext cx="9872663" cy="2847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64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成熟项目系统都强调组合、资源、风险和成果，而不是任务列表。</a:t>
            </a:r>
            <a:endParaRPr lang="en-US" sz="1647" dirty="0"/>
          </a:p>
        </p:txBody>
      </p:sp>
      <p:sp>
        <p:nvSpPr>
          <p:cNvPr id="8" name="Text 5"/>
          <p:cNvSpPr/>
          <p:nvPr/>
        </p:nvSpPr>
        <p:spPr>
          <a:xfrm>
            <a:off x="1178719" y="2671018"/>
            <a:ext cx="987266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Asana、monday.com、Microsoft Project、Jira 等成熟产品都围绕工作协同、组合视图、路线图和项目跟踪展开。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420517" y="3960763"/>
            <a:ext cx="1443930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69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项目治理证据链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3660577" y="3377059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立项</a:t>
            </a:r>
            <a:endParaRPr lang="en-US" sz="1215" dirty="0"/>
          </a:p>
        </p:txBody>
      </p:sp>
      <p:sp>
        <p:nvSpPr>
          <p:cNvPr id="11" name="Text 8"/>
          <p:cNvSpPr/>
          <p:nvPr/>
        </p:nvSpPr>
        <p:spPr>
          <a:xfrm>
            <a:off x="6261497" y="4148584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</a:t>
            </a:r>
            <a:endParaRPr lang="en-US" sz="1215" dirty="0"/>
          </a:p>
        </p:txBody>
      </p:sp>
      <p:sp>
        <p:nvSpPr>
          <p:cNvPr id="12" name="Text 9"/>
          <p:cNvSpPr/>
          <p:nvPr/>
        </p:nvSpPr>
        <p:spPr>
          <a:xfrm>
            <a:off x="6261497" y="4959697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资源</a:t>
            </a:r>
            <a:endParaRPr lang="en-US" sz="1215" dirty="0"/>
          </a:p>
        </p:txBody>
      </p:sp>
      <p:sp>
        <p:nvSpPr>
          <p:cNvPr id="13" name="Text 10"/>
          <p:cNvSpPr/>
          <p:nvPr/>
        </p:nvSpPr>
        <p:spPr>
          <a:xfrm>
            <a:off x="3660577" y="5731222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</a:t>
            </a:r>
            <a:endParaRPr lang="en-US" sz="1215" dirty="0"/>
          </a:p>
        </p:txBody>
      </p:sp>
      <p:sp>
        <p:nvSpPr>
          <p:cNvPr id="14" name="Text 11"/>
          <p:cNvSpPr/>
          <p:nvPr/>
        </p:nvSpPr>
        <p:spPr>
          <a:xfrm>
            <a:off x="1059656" y="4959697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工时</a:t>
            </a:r>
            <a:endParaRPr lang="en-US" sz="1215" dirty="0"/>
          </a:p>
        </p:txBody>
      </p:sp>
      <p:sp>
        <p:nvSpPr>
          <p:cNvPr id="15" name="Text 12"/>
          <p:cNvSpPr/>
          <p:nvPr/>
        </p:nvSpPr>
        <p:spPr>
          <a:xfrm>
            <a:off x="1059656" y="4148584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成果</a:t>
            </a:r>
            <a:endParaRPr lang="en-US" sz="1215" dirty="0"/>
          </a:p>
        </p:txBody>
      </p:sp>
      <p:sp>
        <p:nvSpPr>
          <p:cNvPr id="16" name="Text 13"/>
          <p:cNvSpPr/>
          <p:nvPr/>
        </p:nvSpPr>
        <p:spPr>
          <a:xfrm>
            <a:off x="7562701" y="3317081"/>
            <a:ext cx="363736" cy="36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1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18" dirty="0"/>
          </a:p>
        </p:txBody>
      </p:sp>
      <p:sp>
        <p:nvSpPr>
          <p:cNvPr id="17" name="Text 14"/>
          <p:cNvSpPr/>
          <p:nvPr/>
        </p:nvSpPr>
        <p:spPr>
          <a:xfrm>
            <a:off x="8073479" y="3317081"/>
            <a:ext cx="30661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Asana / monday.com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8073479" y="3577828"/>
            <a:ext cx="306615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强调工作管理、目标、组合、自动化和协同视图。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562701" y="4429125"/>
            <a:ext cx="363736" cy="36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1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18" dirty="0"/>
          </a:p>
        </p:txBody>
      </p:sp>
      <p:sp>
        <p:nvSpPr>
          <p:cNvPr id="20" name="Text 17"/>
          <p:cNvSpPr/>
          <p:nvPr/>
        </p:nvSpPr>
        <p:spPr>
          <a:xfrm>
            <a:off x="8073479" y="4429125"/>
            <a:ext cx="30661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Microsoft Project</a:t>
            </a:r>
            <a:endParaRPr lang="en-US" sz="1418" dirty="0"/>
          </a:p>
        </p:txBody>
      </p:sp>
      <p:sp>
        <p:nvSpPr>
          <p:cNvPr id="21" name="Text 18"/>
          <p:cNvSpPr/>
          <p:nvPr/>
        </p:nvSpPr>
        <p:spPr>
          <a:xfrm>
            <a:off x="8073479" y="4689872"/>
            <a:ext cx="30661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强调项目计划、资源、路线图和组合管理。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562701" y="5333107"/>
            <a:ext cx="363736" cy="36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1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18" dirty="0"/>
          </a:p>
        </p:txBody>
      </p:sp>
      <p:sp>
        <p:nvSpPr>
          <p:cNvPr id="23" name="Text 20"/>
          <p:cNvSpPr/>
          <p:nvPr/>
        </p:nvSpPr>
        <p:spPr>
          <a:xfrm>
            <a:off x="8073479" y="5333107"/>
            <a:ext cx="30661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Jira</a:t>
            </a:r>
            <a:endParaRPr lang="en-US" sz="1418" dirty="0"/>
          </a:p>
        </p:txBody>
      </p:sp>
      <p:sp>
        <p:nvSpPr>
          <p:cNvPr id="24" name="Text 21"/>
          <p:cNvSpPr/>
          <p:nvPr/>
        </p:nvSpPr>
        <p:spPr>
          <a:xfrm>
            <a:off x="8073479" y="5593854"/>
            <a:ext cx="306615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强调研发任务、敏捷计划、跟踪、报告和交付节奏。</a:t>
            </a:r>
            <a:endParaRPr lang="en-US" sz="11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92040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的价值通常来自五个业务断点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研发项目的断点常出现在立项、执行证据、费用归集和成果验收之间。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815382"/>
            <a:ext cx="290780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BREAKPOINTS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164086"/>
            <a:ext cx="2907804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项目断点的本质，是进度、资源、费用和成果证据分散。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113014"/>
            <a:ext cx="29078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研发项目的断点常出现在立项、执行证据、费用归集和成果验收之间。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731097" y="1888034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5271046" y="1888034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项目立项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271046" y="2133302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目标、范围、预算、负责人和里程碑不清。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731097" y="266447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5271046" y="2664470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任务执行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271046" y="2909739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任务、问题、风险和变更分散在多工具里。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4731097" y="344090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5271046" y="3440906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资源工时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271046" y="3686175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人员工时、设备和材料没有关联项目。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731097" y="4217343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5271046" y="4217343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过程文件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271046" y="4462611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会议、评审、测试和交付文档归档不完整。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731097" y="4993779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5271046" y="4993779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结项验收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271046" y="5239048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成果、费用、辅助账和审计证据临时补。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64406" y="5695801"/>
            <a:ext cx="10301288" cy="6587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6D4BC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这些断点长期靠人补位，管理就会停留在事后统计，难以升级为过程控制。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53075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要从台账工具升级为业务运营系统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客户需要看到系统如何从记录结果，走向驱动流程，再走向经营优化。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83035" y="357425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83035" y="4097089"/>
            <a:ext cx="241771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台账阶段</a:t>
            </a:r>
            <a:endParaRPr lang="en-US" sz="1107" dirty="0"/>
          </a:p>
        </p:txBody>
      </p:sp>
      <p:sp>
        <p:nvSpPr>
          <p:cNvPr id="8" name="Text 5"/>
          <p:cNvSpPr/>
          <p:nvPr/>
        </p:nvSpPr>
        <p:spPr>
          <a:xfrm>
            <a:off x="1183035" y="4417070"/>
            <a:ext cx="2417713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记录结果</a:t>
            </a:r>
            <a:endParaRPr lang="en-US" sz="1971" dirty="0"/>
          </a:p>
        </p:txBody>
      </p:sp>
      <p:sp>
        <p:nvSpPr>
          <p:cNvPr id="9" name="Text 6"/>
          <p:cNvSpPr/>
          <p:nvPr/>
        </p:nvSpPr>
        <p:spPr>
          <a:xfrm>
            <a:off x="1183035" y="4813697"/>
            <a:ext cx="241771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能看任务，但无法证明项目过程和投入。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4171355" y="326558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4171355" y="3788420"/>
            <a:ext cx="290750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闭环阶段</a:t>
            </a:r>
            <a:endParaRPr lang="en-US" sz="1107" dirty="0"/>
          </a:p>
        </p:txBody>
      </p:sp>
      <p:sp>
        <p:nvSpPr>
          <p:cNvPr id="12" name="Text 9"/>
          <p:cNvSpPr/>
          <p:nvPr/>
        </p:nvSpPr>
        <p:spPr>
          <a:xfrm>
            <a:off x="4171355" y="4108400"/>
            <a:ext cx="2907506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驱动过程</a:t>
            </a:r>
            <a:endParaRPr lang="en-US" sz="1971" dirty="0"/>
          </a:p>
        </p:txBody>
      </p:sp>
      <p:sp>
        <p:nvSpPr>
          <p:cNvPr id="13" name="Text 10"/>
          <p:cNvSpPr/>
          <p:nvPr/>
        </p:nvSpPr>
        <p:spPr>
          <a:xfrm>
            <a:off x="4171355" y="4505027"/>
            <a:ext cx="29075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用立项、任务、工时、风险、费用和成果驱动项目执行。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649468" y="295706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5" name="Text 12"/>
          <p:cNvSpPr/>
          <p:nvPr/>
        </p:nvSpPr>
        <p:spPr>
          <a:xfrm>
            <a:off x="7649468" y="3479899"/>
            <a:ext cx="339759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优化阶段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649468" y="3799880"/>
            <a:ext cx="3397597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持续改进</a:t>
            </a:r>
            <a:endParaRPr lang="en-US" sz="1971" dirty="0"/>
          </a:p>
        </p:txBody>
      </p:sp>
      <p:sp>
        <p:nvSpPr>
          <p:cNvPr id="17" name="Text 14"/>
          <p:cNvSpPr/>
          <p:nvPr/>
        </p:nvSpPr>
        <p:spPr>
          <a:xfrm>
            <a:off x="7649468" y="4196507"/>
            <a:ext cx="339759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用组合、资源、投入产出和审计证据优化研发治理。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8592" y="5995095"/>
            <a:ext cx="247605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建设逻辑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3650754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范围可信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301978" y="5895529"/>
            <a:ext cx="2158157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执行可控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953351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投入可优化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14124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建设建议先跑通闭环，再扩展智能优化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先跑通项目证据链，再做资源组合和经营分析。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3338959" y="200099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第三阶段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5070574" y="1943844"/>
            <a:ext cx="382041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组合治理</a:t>
            </a:r>
            <a:endParaRPr lang="en-US" sz="1701" dirty="0"/>
          </a:p>
        </p:txBody>
      </p:sp>
      <p:sp>
        <p:nvSpPr>
          <p:cNvPr id="8" name="Text 5"/>
          <p:cNvSpPr/>
          <p:nvPr/>
        </p:nvSpPr>
        <p:spPr>
          <a:xfrm>
            <a:off x="5070574" y="2377232"/>
            <a:ext cx="382041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项目组合、资源容量、投资回报和战略对齐。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2680692" y="316304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第二阶段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4412307" y="3105894"/>
            <a:ext cx="5137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执行管控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4412307" y="3539282"/>
            <a:ext cx="51371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任务、工时、风险、费用、变更和成果。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2186880" y="4379565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第一阶段</a:t>
            </a:r>
            <a:endParaRPr lang="en-US" sz="1080" dirty="0"/>
          </a:p>
        </p:txBody>
      </p:sp>
      <p:sp>
        <p:nvSpPr>
          <p:cNvPr id="13" name="Text 10"/>
          <p:cNvSpPr/>
          <p:nvPr/>
        </p:nvSpPr>
        <p:spPr>
          <a:xfrm>
            <a:off x="3918496" y="4322415"/>
            <a:ext cx="612472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项目闭环</a:t>
            </a:r>
            <a:endParaRPr lang="en-US" sz="1701" dirty="0"/>
          </a:p>
        </p:txBody>
      </p:sp>
      <p:sp>
        <p:nvSpPr>
          <p:cNvPr id="14" name="Text 11"/>
          <p:cNvSpPr/>
          <p:nvPr/>
        </p:nvSpPr>
        <p:spPr>
          <a:xfrm>
            <a:off x="3918496" y="4864150"/>
            <a:ext cx="612472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立项、计划、里程碑、验收、归档。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07392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围绕项目、人员、费用、成果和审计，设计 PROJ 业务蓝图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是研发过程证据和资源投入的统一载体。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70087" y="1943844"/>
            <a:ext cx="1786830" cy="33641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PROJ 方案中枢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3254127" y="2656136"/>
            <a:ext cx="158189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3254127" y="2954238"/>
            <a:ext cx="1581894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项目目标、年度计划、预算、人员、物料和需求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79827" y="2656136"/>
            <a:ext cx="158189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279827" y="2954238"/>
            <a:ext cx="158189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立项、任务、工时、风险、变更、评审、结项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7305526" y="2656136"/>
            <a:ext cx="158189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7305526" y="2954238"/>
            <a:ext cx="158189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进度、投入、成果、辅助账、验收和审计证据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9331226" y="2656136"/>
            <a:ext cx="1582043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9331226" y="2954238"/>
            <a:ext cx="1582043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按企业现有系统、组织分工和管理口径规划接口、报表和二期扩展。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proj-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62D6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9590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首期先跑通“项目立项到结项归档”闭环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先让一个项目从立项到验收形成完整过程证据。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2890689" y="1991767"/>
            <a:ext cx="1628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7" name="Text 4"/>
          <p:cNvSpPr/>
          <p:nvPr/>
        </p:nvSpPr>
        <p:spPr>
          <a:xfrm>
            <a:off x="2781598" y="2480370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立项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113609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4016276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599259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1" name="Text 8"/>
          <p:cNvSpPr/>
          <p:nvPr/>
        </p:nvSpPr>
        <p:spPr>
          <a:xfrm>
            <a:off x="3501926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987451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1890117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473101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5C42A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1375767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归档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158829" y="1999506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每个节点可追踪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5158829" y="2244626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任务、人员、工时、费用、成果和文档统一关联。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58829" y="3134320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每个异常可闭环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5158829" y="3379440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延期、超支、风险、变更和验收缺项有闭环。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一同数字技术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 项目说明文档</dc:title>
  <dc:subject>PROJ 项目说明文档</dc:subject>
  <dc:creator>一同数字技术</dc:creator>
  <cp:lastModifiedBy>一同数字技术</cp:lastModifiedBy>
  <cp:revision>1</cp:revision>
  <dcterms:created xsi:type="dcterms:W3CDTF">2026-05-26T20:27:13Z</dcterms:created>
  <dcterms:modified xsi:type="dcterms:W3CDTF">2026-05-26T20:27:13Z</dcterms:modified>
</cp:coreProperties>
</file>