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notesMasterIdLst>
    <p:notesMasterId r:id="rId25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lms-0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28725" y="752475"/>
            <a:ext cx="104626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56402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296" dirty="0"/>
          </a:p>
        </p:txBody>
      </p:sp>
      <p:sp>
        <p:nvSpPr>
          <p:cNvPr id="4" name="Text 1"/>
          <p:cNvSpPr/>
          <p:nvPr/>
        </p:nvSpPr>
        <p:spPr>
          <a:xfrm>
            <a:off x="876300" y="2666107"/>
            <a:ext cx="1761827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99672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物流运营行业解决方案</a:t>
            </a:r>
            <a:endParaRPr lang="en-US" sz="972" dirty="0"/>
          </a:p>
        </p:txBody>
      </p:sp>
      <p:sp>
        <p:nvSpPr>
          <p:cNvPr id="5" name="Text 2"/>
          <p:cNvSpPr/>
          <p:nvPr/>
        </p:nvSpPr>
        <p:spPr>
          <a:xfrm>
            <a:off x="876300" y="3161407"/>
            <a:ext cx="4913709" cy="59352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40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LMS 物流商管理系统</a:t>
            </a:r>
            <a:endParaRPr lang="en-US" sz="4050" dirty="0"/>
          </a:p>
        </p:txBody>
      </p:sp>
      <p:sp>
        <p:nvSpPr>
          <p:cNvPr id="6" name="Text 3"/>
          <p:cNvSpPr/>
          <p:nvPr/>
        </p:nvSpPr>
        <p:spPr>
          <a:xfrm>
            <a:off x="876300" y="3888284"/>
            <a:ext cx="3894237" cy="3225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3341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把物流商经营从任务派发升级为利润与服务可控</a:t>
            </a:r>
            <a:endParaRPr lang="en-US" sz="141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lms-1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56402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677644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LMS 的专业性，来自核心对象被统一管理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LMS 的核心对象是客户合同、运输任务、车辆司机、费用和结算。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3372445"/>
            <a:ext cx="3403253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OBJECTS</a:t>
            </a:r>
            <a:endParaRPr lang="en-US" sz="999" dirty="0"/>
          </a:p>
        </p:txBody>
      </p:sp>
      <p:sp>
        <p:nvSpPr>
          <p:cNvPr id="7" name="Text 4"/>
          <p:cNvSpPr/>
          <p:nvPr/>
        </p:nvSpPr>
        <p:spPr>
          <a:xfrm>
            <a:off x="1212949" y="3699123"/>
            <a:ext cx="340325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统一对象口径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212949" y="4042172"/>
            <a:ext cx="340325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先把关键对象、状态和责任边界统一，系统才不会变成另一套录入台账。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5179070" y="2224385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99672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26" dirty="0"/>
          </a:p>
        </p:txBody>
      </p:sp>
      <p:sp>
        <p:nvSpPr>
          <p:cNvPr id="10" name="Text 7"/>
          <p:cNvSpPr/>
          <p:nvPr/>
        </p:nvSpPr>
        <p:spPr>
          <a:xfrm>
            <a:off x="5179070" y="2724894"/>
            <a:ext cx="166687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客户合同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5179070" y="3030289"/>
            <a:ext cx="166687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线路、价格、账期、服务要求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7298382" y="2224385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99672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26" dirty="0"/>
          </a:p>
        </p:txBody>
      </p:sp>
      <p:sp>
        <p:nvSpPr>
          <p:cNvPr id="13" name="Text 10"/>
          <p:cNvSpPr/>
          <p:nvPr/>
        </p:nvSpPr>
        <p:spPr>
          <a:xfrm>
            <a:off x="7298382" y="2724894"/>
            <a:ext cx="166687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任务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7298382" y="3030289"/>
            <a:ext cx="166687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货物、线路、时效、状态、回单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9417695" y="2224385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99672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26" dirty="0"/>
          </a:p>
        </p:txBody>
      </p:sp>
      <p:sp>
        <p:nvSpPr>
          <p:cNvPr id="16" name="Text 13"/>
          <p:cNvSpPr/>
          <p:nvPr/>
        </p:nvSpPr>
        <p:spPr>
          <a:xfrm>
            <a:off x="9417695" y="2724894"/>
            <a:ext cx="166687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车辆司机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9417695" y="3030289"/>
            <a:ext cx="166687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车辆、司机、证照、排班、绩效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5179070" y="4535984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99672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026" dirty="0"/>
          </a:p>
        </p:txBody>
      </p:sp>
      <p:sp>
        <p:nvSpPr>
          <p:cNvPr id="19" name="Text 16"/>
          <p:cNvSpPr/>
          <p:nvPr/>
        </p:nvSpPr>
        <p:spPr>
          <a:xfrm>
            <a:off x="5179070" y="5036493"/>
            <a:ext cx="272653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费用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5179070" y="5341888"/>
            <a:ext cx="272653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油费、路桥、维修、保险、罚款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8358039" y="4535984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99672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026" dirty="0"/>
          </a:p>
        </p:txBody>
      </p:sp>
      <p:sp>
        <p:nvSpPr>
          <p:cNvPr id="22" name="Text 19"/>
          <p:cNvSpPr/>
          <p:nvPr/>
        </p:nvSpPr>
        <p:spPr>
          <a:xfrm>
            <a:off x="8358039" y="5036493"/>
            <a:ext cx="272653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结算</a:t>
            </a:r>
            <a:endParaRPr lang="en-US" sz="1418" dirty="0"/>
          </a:p>
        </p:txBody>
      </p:sp>
      <p:sp>
        <p:nvSpPr>
          <p:cNvPr id="23" name="Text 20"/>
          <p:cNvSpPr/>
          <p:nvPr/>
        </p:nvSpPr>
        <p:spPr>
          <a:xfrm>
            <a:off x="8358039" y="5341888"/>
            <a:ext cx="272653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客户应收、司机/承运商应付、利润</a:t>
            </a:r>
            <a:endParaRPr lang="en-US" sz="118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lms-1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56402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615904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客户合同要成为任务和结算的依据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物流商经营首先要把客户价格和服务要求结构化。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3311872"/>
            <a:ext cx="3245495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FLOW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12949" y="3665786"/>
            <a:ext cx="3245495" cy="35168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092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现场执行链</a:t>
            </a:r>
            <a:endParaRPr lang="en-US" sz="2092" dirty="0"/>
          </a:p>
        </p:txBody>
      </p:sp>
      <p:sp>
        <p:nvSpPr>
          <p:cNvPr id="8" name="Text 5"/>
          <p:cNvSpPr/>
          <p:nvPr/>
        </p:nvSpPr>
        <p:spPr>
          <a:xfrm>
            <a:off x="1212949" y="4102745"/>
            <a:ext cx="324549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把关键动作拆成可执行任务，逐步沉淀状态、责任和复盘数据。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5007471" y="1924943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53" dirty="0"/>
          </a:p>
        </p:txBody>
      </p:sp>
      <p:sp>
        <p:nvSpPr>
          <p:cNvPr id="10" name="Text 7"/>
          <p:cNvSpPr/>
          <p:nvPr/>
        </p:nvSpPr>
        <p:spPr>
          <a:xfrm>
            <a:off x="5561112" y="1924943"/>
            <a:ext cx="553744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合同建档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5561112" y="2189113"/>
            <a:ext cx="553744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维护客户、线路、价格和账期。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5007471" y="2801987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53" dirty="0"/>
          </a:p>
        </p:txBody>
      </p:sp>
      <p:sp>
        <p:nvSpPr>
          <p:cNvPr id="13" name="Text 10"/>
          <p:cNvSpPr/>
          <p:nvPr/>
        </p:nvSpPr>
        <p:spPr>
          <a:xfrm>
            <a:off x="5561112" y="2801987"/>
            <a:ext cx="553744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服务要求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5561112" y="3066157"/>
            <a:ext cx="553744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记录时效、回单、赔付和特殊要求。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5007471" y="3679180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53" dirty="0"/>
          </a:p>
        </p:txBody>
      </p:sp>
      <p:sp>
        <p:nvSpPr>
          <p:cNvPr id="16" name="Text 13"/>
          <p:cNvSpPr/>
          <p:nvPr/>
        </p:nvSpPr>
        <p:spPr>
          <a:xfrm>
            <a:off x="5561112" y="3679180"/>
            <a:ext cx="553744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任务引用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5561112" y="3943350"/>
            <a:ext cx="553744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任务自动带出价格和规则。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5007471" y="4556373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053" dirty="0"/>
          </a:p>
        </p:txBody>
      </p:sp>
      <p:sp>
        <p:nvSpPr>
          <p:cNvPr id="19" name="Text 16"/>
          <p:cNvSpPr/>
          <p:nvPr/>
        </p:nvSpPr>
        <p:spPr>
          <a:xfrm>
            <a:off x="5561112" y="4556373"/>
            <a:ext cx="553744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差异审批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5561112" y="4820543"/>
            <a:ext cx="553744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临时改价和特殊费用留痕。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5007471" y="5433566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053" dirty="0"/>
          </a:p>
        </p:txBody>
      </p:sp>
      <p:sp>
        <p:nvSpPr>
          <p:cNvPr id="22" name="Text 19"/>
          <p:cNvSpPr/>
          <p:nvPr/>
        </p:nvSpPr>
        <p:spPr>
          <a:xfrm>
            <a:off x="5561112" y="5433566"/>
            <a:ext cx="553744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结算联动</a:t>
            </a:r>
            <a:endParaRPr lang="en-US" sz="1418" dirty="0"/>
          </a:p>
        </p:txBody>
      </p:sp>
      <p:sp>
        <p:nvSpPr>
          <p:cNvPr id="23" name="Text 20"/>
          <p:cNvSpPr/>
          <p:nvPr/>
        </p:nvSpPr>
        <p:spPr>
          <a:xfrm>
            <a:off x="5561112" y="5697736"/>
            <a:ext cx="553744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合同规则进入客户对账。</a:t>
            </a:r>
            <a:endParaRPr lang="en-US" sz="118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lms-12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56402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531495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调度要同时考虑任务、车辆、司机和成本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调度不是派车表，而是资源与利润决策。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45381" y="331797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26" dirty="0"/>
          </a:p>
        </p:txBody>
      </p:sp>
      <p:sp>
        <p:nvSpPr>
          <p:cNvPr id="7" name="Text 4"/>
          <p:cNvSpPr/>
          <p:nvPr/>
        </p:nvSpPr>
        <p:spPr>
          <a:xfrm>
            <a:off x="1145381" y="3827115"/>
            <a:ext cx="161210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任务接收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145381" y="4123879"/>
            <a:ext cx="161210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录入客户、线路、货物和时效。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3227040" y="331797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26" dirty="0"/>
          </a:p>
        </p:txBody>
      </p:sp>
      <p:sp>
        <p:nvSpPr>
          <p:cNvPr id="10" name="Text 7"/>
          <p:cNvSpPr/>
          <p:nvPr/>
        </p:nvSpPr>
        <p:spPr>
          <a:xfrm>
            <a:off x="3227040" y="3827115"/>
            <a:ext cx="161225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资源匹配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3227040" y="4123879"/>
            <a:ext cx="161225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匹配车辆、司机、车型和位置。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5308848" y="320114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26" dirty="0"/>
          </a:p>
        </p:txBody>
      </p:sp>
      <p:sp>
        <p:nvSpPr>
          <p:cNvPr id="13" name="Text 10"/>
          <p:cNvSpPr/>
          <p:nvPr/>
        </p:nvSpPr>
        <p:spPr>
          <a:xfrm>
            <a:off x="5308848" y="3710285"/>
            <a:ext cx="161225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成本预估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5308848" y="4007048"/>
            <a:ext cx="161225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预估油费、路桥和外协成本。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7390656" y="302969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026" dirty="0"/>
          </a:p>
        </p:txBody>
      </p:sp>
      <p:sp>
        <p:nvSpPr>
          <p:cNvPr id="16" name="Text 13"/>
          <p:cNvSpPr/>
          <p:nvPr/>
        </p:nvSpPr>
        <p:spPr>
          <a:xfrm>
            <a:off x="7390656" y="3538835"/>
            <a:ext cx="161225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派车确认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7390656" y="3835598"/>
            <a:ext cx="161225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司机接收任务并确认发车。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9472464" y="285824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026" dirty="0"/>
          </a:p>
        </p:txBody>
      </p:sp>
      <p:sp>
        <p:nvSpPr>
          <p:cNvPr id="19" name="Text 16"/>
          <p:cNvSpPr/>
          <p:nvPr/>
        </p:nvSpPr>
        <p:spPr>
          <a:xfrm>
            <a:off x="9472464" y="3367385"/>
            <a:ext cx="161210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状态跟踪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9472464" y="3664148"/>
            <a:ext cx="161210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任务状态回到调度视图。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1119634" y="5350818"/>
            <a:ext cx="24543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5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过程治理</a:t>
            </a:r>
            <a:endParaRPr lang="en-US" sz="1458" dirty="0"/>
          </a:p>
        </p:txBody>
      </p:sp>
      <p:sp>
        <p:nvSpPr>
          <p:cNvPr id="22" name="Text 19"/>
          <p:cNvSpPr/>
          <p:nvPr/>
        </p:nvSpPr>
        <p:spPr>
          <a:xfrm>
            <a:off x="3630067" y="5192762"/>
            <a:ext cx="1828056" cy="6209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任务驱动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5514231" y="5192762"/>
            <a:ext cx="1827907" cy="6209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状态校验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7398246" y="5192762"/>
            <a:ext cx="1828056" cy="6209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责任留痕</a:t>
            </a:r>
            <a:endParaRPr lang="en-US" sz="1188" dirty="0"/>
          </a:p>
        </p:txBody>
      </p:sp>
      <p:sp>
        <p:nvSpPr>
          <p:cNvPr id="25" name="Text 22"/>
          <p:cNvSpPr/>
          <p:nvPr/>
        </p:nvSpPr>
        <p:spPr>
          <a:xfrm>
            <a:off x="9282410" y="5192762"/>
            <a:ext cx="1828056" cy="6209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结果复盘</a:t>
            </a:r>
            <a:endParaRPr lang="en-US" sz="118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lms-13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56402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921002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车辆成本要归集到单车、司机和线路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物流商最需要知道钱花在哪里。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14425" y="1922413"/>
            <a:ext cx="48384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责任泳道</a:t>
            </a:r>
            <a:endParaRPr lang="en-US" sz="1283" dirty="0"/>
          </a:p>
        </p:txBody>
      </p:sp>
      <p:sp>
        <p:nvSpPr>
          <p:cNvPr id="7" name="Text 4"/>
          <p:cNvSpPr/>
          <p:nvPr/>
        </p:nvSpPr>
        <p:spPr>
          <a:xfrm>
            <a:off x="1659582" y="2055763"/>
            <a:ext cx="222512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99672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业务动作</a:t>
            </a:r>
            <a:endParaRPr lang="en-US" sz="1053" dirty="0"/>
          </a:p>
        </p:txBody>
      </p:sp>
      <p:sp>
        <p:nvSpPr>
          <p:cNvPr id="8" name="Text 5"/>
          <p:cNvSpPr/>
          <p:nvPr/>
        </p:nvSpPr>
        <p:spPr>
          <a:xfrm>
            <a:off x="3946029" y="2055763"/>
            <a:ext cx="306511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99672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系统校验</a:t>
            </a:r>
            <a:endParaRPr lang="en-US" sz="1053" dirty="0"/>
          </a:p>
        </p:txBody>
      </p:sp>
      <p:sp>
        <p:nvSpPr>
          <p:cNvPr id="9" name="Text 6"/>
          <p:cNvSpPr/>
          <p:nvPr/>
        </p:nvSpPr>
        <p:spPr>
          <a:xfrm>
            <a:off x="7072461" y="2055763"/>
            <a:ext cx="199087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99672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沉淀证据</a:t>
            </a:r>
            <a:endParaRPr lang="en-US" sz="1053" dirty="0"/>
          </a:p>
        </p:txBody>
      </p:sp>
      <p:sp>
        <p:nvSpPr>
          <p:cNvPr id="10" name="Text 7"/>
          <p:cNvSpPr/>
          <p:nvPr/>
        </p:nvSpPr>
        <p:spPr>
          <a:xfrm>
            <a:off x="1247329" y="2590354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99672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1" name="Text 8"/>
          <p:cNvSpPr/>
          <p:nvPr/>
        </p:nvSpPr>
        <p:spPr>
          <a:xfrm>
            <a:off x="1792486" y="2675781"/>
            <a:ext cx="2161431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费用录入</a:t>
            </a:r>
            <a:endParaRPr lang="en-US" sz="1296" dirty="0"/>
          </a:p>
        </p:txBody>
      </p:sp>
      <p:sp>
        <p:nvSpPr>
          <p:cNvPr id="12" name="Text 9"/>
          <p:cNvSpPr/>
          <p:nvPr/>
        </p:nvSpPr>
        <p:spPr>
          <a:xfrm>
            <a:off x="4015234" y="2670423"/>
            <a:ext cx="297686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记录油费、路桥、维修、罚款。</a:t>
            </a:r>
            <a:endParaRPr lang="en-US" sz="1188" dirty="0"/>
          </a:p>
        </p:txBody>
      </p:sp>
      <p:sp>
        <p:nvSpPr>
          <p:cNvPr id="13" name="Text 10"/>
          <p:cNvSpPr/>
          <p:nvPr/>
        </p:nvSpPr>
        <p:spPr>
          <a:xfrm>
            <a:off x="7053411" y="2581721"/>
            <a:ext cx="1934021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99672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 / 权限 / 状态</a:t>
            </a:r>
            <a:endParaRPr lang="en-US" sz="1188" dirty="0"/>
          </a:p>
        </p:txBody>
      </p:sp>
      <p:sp>
        <p:nvSpPr>
          <p:cNvPr id="14" name="Text 11"/>
          <p:cNvSpPr/>
          <p:nvPr/>
        </p:nvSpPr>
        <p:spPr>
          <a:xfrm>
            <a:off x="9048750" y="2581721"/>
            <a:ext cx="193387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99672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时间 / 人员 / 结果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1247329" y="3302943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99672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1792486" y="3388370"/>
            <a:ext cx="2161431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票据归档</a:t>
            </a:r>
            <a:endParaRPr lang="en-US" sz="1296" dirty="0"/>
          </a:p>
        </p:txBody>
      </p:sp>
      <p:sp>
        <p:nvSpPr>
          <p:cNvPr id="17" name="Text 14"/>
          <p:cNvSpPr/>
          <p:nvPr/>
        </p:nvSpPr>
        <p:spPr>
          <a:xfrm>
            <a:off x="4015234" y="3383012"/>
            <a:ext cx="297686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上传照片和发票凭证。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7053411" y="3294311"/>
            <a:ext cx="1934021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99672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 / 权限 / 状态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9048750" y="3294311"/>
            <a:ext cx="193387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99672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时间 / 人员 / 结果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1247329" y="4015532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99672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21" name="Text 18"/>
          <p:cNvSpPr/>
          <p:nvPr/>
        </p:nvSpPr>
        <p:spPr>
          <a:xfrm>
            <a:off x="1792486" y="4101108"/>
            <a:ext cx="2161431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任务关联</a:t>
            </a:r>
            <a:endParaRPr lang="en-US" sz="1296" dirty="0"/>
          </a:p>
        </p:txBody>
      </p:sp>
      <p:sp>
        <p:nvSpPr>
          <p:cNvPr id="22" name="Text 19"/>
          <p:cNvSpPr/>
          <p:nvPr/>
        </p:nvSpPr>
        <p:spPr>
          <a:xfrm>
            <a:off x="4015234" y="4095750"/>
            <a:ext cx="297686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费用关联车辆、司机和任务。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7053411" y="4006900"/>
            <a:ext cx="1934021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99672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 / 权限 / 状态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9048750" y="4006900"/>
            <a:ext cx="193387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99672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时间 / 人员 / 结果</a:t>
            </a:r>
            <a:endParaRPr lang="en-US" sz="1188" dirty="0"/>
          </a:p>
        </p:txBody>
      </p:sp>
      <p:sp>
        <p:nvSpPr>
          <p:cNvPr id="25" name="Text 22"/>
          <p:cNvSpPr/>
          <p:nvPr/>
        </p:nvSpPr>
        <p:spPr>
          <a:xfrm>
            <a:off x="1247329" y="4728270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99672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99" dirty="0"/>
          </a:p>
        </p:txBody>
      </p:sp>
      <p:sp>
        <p:nvSpPr>
          <p:cNvPr id="26" name="Text 23"/>
          <p:cNvSpPr/>
          <p:nvPr/>
        </p:nvSpPr>
        <p:spPr>
          <a:xfrm>
            <a:off x="1792486" y="4813697"/>
            <a:ext cx="2161431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异常审核</a:t>
            </a:r>
            <a:endParaRPr lang="en-US" sz="1296" dirty="0"/>
          </a:p>
        </p:txBody>
      </p:sp>
      <p:sp>
        <p:nvSpPr>
          <p:cNvPr id="27" name="Text 24"/>
          <p:cNvSpPr/>
          <p:nvPr/>
        </p:nvSpPr>
        <p:spPr>
          <a:xfrm>
            <a:off x="4015234" y="4808339"/>
            <a:ext cx="297686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超标费用和重复费用审批。</a:t>
            </a:r>
            <a:endParaRPr lang="en-US" sz="1188" dirty="0"/>
          </a:p>
        </p:txBody>
      </p:sp>
      <p:sp>
        <p:nvSpPr>
          <p:cNvPr id="28" name="Text 25"/>
          <p:cNvSpPr/>
          <p:nvPr/>
        </p:nvSpPr>
        <p:spPr>
          <a:xfrm>
            <a:off x="7053411" y="4719638"/>
            <a:ext cx="1934021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99672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 / 权限 / 状态</a:t>
            </a:r>
            <a:endParaRPr lang="en-US" sz="1188" dirty="0"/>
          </a:p>
        </p:txBody>
      </p:sp>
      <p:sp>
        <p:nvSpPr>
          <p:cNvPr id="29" name="Text 26"/>
          <p:cNvSpPr/>
          <p:nvPr/>
        </p:nvSpPr>
        <p:spPr>
          <a:xfrm>
            <a:off x="9048750" y="4719638"/>
            <a:ext cx="193387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99672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时间 / 人员 / 结果</a:t>
            </a:r>
            <a:endParaRPr lang="en-US" sz="1188" dirty="0"/>
          </a:p>
        </p:txBody>
      </p:sp>
      <p:sp>
        <p:nvSpPr>
          <p:cNvPr id="30" name="Text 27"/>
          <p:cNvSpPr/>
          <p:nvPr/>
        </p:nvSpPr>
        <p:spPr>
          <a:xfrm>
            <a:off x="1247329" y="5440859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99672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99" dirty="0"/>
          </a:p>
        </p:txBody>
      </p:sp>
      <p:sp>
        <p:nvSpPr>
          <p:cNvPr id="31" name="Text 28"/>
          <p:cNvSpPr/>
          <p:nvPr/>
        </p:nvSpPr>
        <p:spPr>
          <a:xfrm>
            <a:off x="1792486" y="5526286"/>
            <a:ext cx="2161431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利润计算</a:t>
            </a:r>
            <a:endParaRPr lang="en-US" sz="1296" dirty="0"/>
          </a:p>
        </p:txBody>
      </p:sp>
      <p:sp>
        <p:nvSpPr>
          <p:cNvPr id="32" name="Text 29"/>
          <p:cNvSpPr/>
          <p:nvPr/>
        </p:nvSpPr>
        <p:spPr>
          <a:xfrm>
            <a:off x="4015234" y="5520928"/>
            <a:ext cx="297686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按客户、线路、车辆汇总利润。</a:t>
            </a:r>
            <a:endParaRPr lang="en-US" sz="1188" dirty="0"/>
          </a:p>
        </p:txBody>
      </p:sp>
      <p:sp>
        <p:nvSpPr>
          <p:cNvPr id="33" name="Text 30"/>
          <p:cNvSpPr/>
          <p:nvPr/>
        </p:nvSpPr>
        <p:spPr>
          <a:xfrm>
            <a:off x="7053411" y="5432227"/>
            <a:ext cx="1934021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99672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 / 权限 / 状态</a:t>
            </a:r>
            <a:endParaRPr lang="en-US" sz="1188" dirty="0"/>
          </a:p>
        </p:txBody>
      </p:sp>
      <p:sp>
        <p:nvSpPr>
          <p:cNvPr id="34" name="Text 31"/>
          <p:cNvSpPr/>
          <p:nvPr/>
        </p:nvSpPr>
        <p:spPr>
          <a:xfrm>
            <a:off x="9048750" y="5432227"/>
            <a:ext cx="193387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99672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时间 / 人员 / 结果</a:t>
            </a:r>
            <a:endParaRPr lang="en-US" sz="118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lms-14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56402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3395216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回单和异常影响客户回款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执行证据不完整，会直接影响结算周期。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4650284" y="3493294"/>
            <a:ext cx="292938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CLOSED LOOP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4650284" y="3783657"/>
            <a:ext cx="29293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72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业务闭环</a:t>
            </a:r>
            <a:endParaRPr lang="en-US" sz="1728" dirty="0"/>
          </a:p>
        </p:txBody>
      </p:sp>
      <p:sp>
        <p:nvSpPr>
          <p:cNvPr id="8" name="Text 5"/>
          <p:cNvSpPr/>
          <p:nvPr/>
        </p:nvSpPr>
        <p:spPr>
          <a:xfrm>
            <a:off x="1264444" y="2034778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99672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72" dirty="0"/>
          </a:p>
        </p:txBody>
      </p:sp>
      <p:sp>
        <p:nvSpPr>
          <p:cNvPr id="9" name="Text 6"/>
          <p:cNvSpPr/>
          <p:nvPr/>
        </p:nvSpPr>
        <p:spPr>
          <a:xfrm>
            <a:off x="1264444" y="2475309"/>
            <a:ext cx="2985939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节点上报</a:t>
            </a:r>
            <a:endParaRPr lang="en-US" sz="1296" dirty="0"/>
          </a:p>
        </p:txBody>
      </p:sp>
      <p:sp>
        <p:nvSpPr>
          <p:cNvPr id="10" name="Text 7"/>
          <p:cNvSpPr/>
          <p:nvPr/>
        </p:nvSpPr>
        <p:spPr>
          <a:xfrm>
            <a:off x="1264444" y="2724150"/>
            <a:ext cx="2985939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发车、到达、卸货和签收更新。</a:t>
            </a:r>
            <a:endParaRPr lang="en-US" sz="1188" dirty="0"/>
          </a:p>
        </p:txBody>
      </p:sp>
      <p:sp>
        <p:nvSpPr>
          <p:cNvPr id="11" name="Text 8"/>
          <p:cNvSpPr/>
          <p:nvPr/>
        </p:nvSpPr>
        <p:spPr>
          <a:xfrm>
            <a:off x="4622006" y="2034778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99672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72" dirty="0"/>
          </a:p>
        </p:txBody>
      </p:sp>
      <p:sp>
        <p:nvSpPr>
          <p:cNvPr id="12" name="Text 9"/>
          <p:cNvSpPr/>
          <p:nvPr/>
        </p:nvSpPr>
        <p:spPr>
          <a:xfrm>
            <a:off x="4622006" y="2475309"/>
            <a:ext cx="2985939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回单上传</a:t>
            </a:r>
            <a:endParaRPr lang="en-US" sz="1296" dirty="0"/>
          </a:p>
        </p:txBody>
      </p:sp>
      <p:sp>
        <p:nvSpPr>
          <p:cNvPr id="13" name="Text 10"/>
          <p:cNvSpPr/>
          <p:nvPr/>
        </p:nvSpPr>
        <p:spPr>
          <a:xfrm>
            <a:off x="4622006" y="2724150"/>
            <a:ext cx="2985939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照片、签名、纸质回单归档。</a:t>
            </a:r>
            <a:endParaRPr lang="en-US" sz="1188" dirty="0"/>
          </a:p>
        </p:txBody>
      </p:sp>
      <p:sp>
        <p:nvSpPr>
          <p:cNvPr id="14" name="Text 11"/>
          <p:cNvSpPr/>
          <p:nvPr/>
        </p:nvSpPr>
        <p:spPr>
          <a:xfrm>
            <a:off x="7979569" y="2034778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99672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72" dirty="0"/>
          </a:p>
        </p:txBody>
      </p:sp>
      <p:sp>
        <p:nvSpPr>
          <p:cNvPr id="15" name="Text 12"/>
          <p:cNvSpPr/>
          <p:nvPr/>
        </p:nvSpPr>
        <p:spPr>
          <a:xfrm>
            <a:off x="7979569" y="2475309"/>
            <a:ext cx="2986088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异常登记</a:t>
            </a:r>
            <a:endParaRPr lang="en-US" sz="1296" dirty="0"/>
          </a:p>
        </p:txBody>
      </p:sp>
      <p:sp>
        <p:nvSpPr>
          <p:cNvPr id="16" name="Text 13"/>
          <p:cNvSpPr/>
          <p:nvPr/>
        </p:nvSpPr>
        <p:spPr>
          <a:xfrm>
            <a:off x="7979569" y="2724150"/>
            <a:ext cx="298608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延误、少货、破损、拒收留痕。</a:t>
            </a:r>
            <a:endParaRPr lang="en-US" sz="1188" dirty="0"/>
          </a:p>
        </p:txBody>
      </p:sp>
      <p:sp>
        <p:nvSpPr>
          <p:cNvPr id="17" name="Text 14"/>
          <p:cNvSpPr/>
          <p:nvPr/>
        </p:nvSpPr>
        <p:spPr>
          <a:xfrm>
            <a:off x="1264444" y="4649391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99672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72" dirty="0"/>
          </a:p>
        </p:txBody>
      </p:sp>
      <p:sp>
        <p:nvSpPr>
          <p:cNvPr id="18" name="Text 15"/>
          <p:cNvSpPr/>
          <p:nvPr/>
        </p:nvSpPr>
        <p:spPr>
          <a:xfrm>
            <a:off x="1264444" y="5089922"/>
            <a:ext cx="2985939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客户确认</a:t>
            </a:r>
            <a:endParaRPr lang="en-US" sz="1296" dirty="0"/>
          </a:p>
        </p:txBody>
      </p:sp>
      <p:sp>
        <p:nvSpPr>
          <p:cNvPr id="19" name="Text 16"/>
          <p:cNvSpPr/>
          <p:nvPr/>
        </p:nvSpPr>
        <p:spPr>
          <a:xfrm>
            <a:off x="1264444" y="5338763"/>
            <a:ext cx="2985939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关键状态同步客户或客服。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7979569" y="4649391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99672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72" dirty="0"/>
          </a:p>
        </p:txBody>
      </p:sp>
      <p:sp>
        <p:nvSpPr>
          <p:cNvPr id="21" name="Text 18"/>
          <p:cNvSpPr/>
          <p:nvPr/>
        </p:nvSpPr>
        <p:spPr>
          <a:xfrm>
            <a:off x="7979569" y="5089922"/>
            <a:ext cx="2986088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结算触发</a:t>
            </a:r>
            <a:endParaRPr lang="en-US" sz="1296" dirty="0"/>
          </a:p>
        </p:txBody>
      </p:sp>
      <p:sp>
        <p:nvSpPr>
          <p:cNvPr id="22" name="Text 19"/>
          <p:cNvSpPr/>
          <p:nvPr/>
        </p:nvSpPr>
        <p:spPr>
          <a:xfrm>
            <a:off x="7979569" y="5338763"/>
            <a:ext cx="298608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回单完成后进入对账。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1111002" y="6155680"/>
            <a:ext cx="2458789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闭环判断</a:t>
            </a:r>
            <a:endParaRPr lang="en-US" sz="1350" dirty="0"/>
          </a:p>
        </p:txBody>
      </p:sp>
      <p:sp>
        <p:nvSpPr>
          <p:cNvPr id="24" name="Text 21"/>
          <p:cNvSpPr/>
          <p:nvPr/>
        </p:nvSpPr>
        <p:spPr>
          <a:xfrm>
            <a:off x="3625900" y="6073229"/>
            <a:ext cx="1831181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99672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有入口</a:t>
            </a:r>
            <a:endParaRPr lang="en-US" sz="1188" dirty="0"/>
          </a:p>
        </p:txBody>
      </p:sp>
      <p:sp>
        <p:nvSpPr>
          <p:cNvPr id="25" name="Text 22"/>
          <p:cNvSpPr/>
          <p:nvPr/>
        </p:nvSpPr>
        <p:spPr>
          <a:xfrm>
            <a:off x="5513189" y="6073229"/>
            <a:ext cx="1831181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99672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有校验</a:t>
            </a:r>
            <a:endParaRPr lang="en-US" sz="1188" dirty="0"/>
          </a:p>
        </p:txBody>
      </p:sp>
      <p:sp>
        <p:nvSpPr>
          <p:cNvPr id="26" name="Text 23"/>
          <p:cNvSpPr/>
          <p:nvPr/>
        </p:nvSpPr>
        <p:spPr>
          <a:xfrm>
            <a:off x="7400479" y="6073229"/>
            <a:ext cx="1831181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99672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有责任</a:t>
            </a:r>
            <a:endParaRPr lang="en-US" sz="1188" dirty="0"/>
          </a:p>
        </p:txBody>
      </p:sp>
      <p:sp>
        <p:nvSpPr>
          <p:cNvPr id="27" name="Text 24"/>
          <p:cNvSpPr/>
          <p:nvPr/>
        </p:nvSpPr>
        <p:spPr>
          <a:xfrm>
            <a:off x="9287768" y="6073229"/>
            <a:ext cx="1831330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99672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有复盘</a:t>
            </a:r>
            <a:endParaRPr lang="en-US" sz="118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lms-15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56402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836593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经营看板要看客户、车辆、线路和司机利润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管理层关注的是持续赚钱的业务结构。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28117" y="286702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283" dirty="0"/>
          </a:p>
        </p:txBody>
      </p:sp>
      <p:sp>
        <p:nvSpPr>
          <p:cNvPr id="7" name="Text 4"/>
          <p:cNvSpPr/>
          <p:nvPr/>
        </p:nvSpPr>
        <p:spPr>
          <a:xfrm>
            <a:off x="1128117" y="3424089"/>
            <a:ext cx="142041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客户贡献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128117" y="3737967"/>
            <a:ext cx="142041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按客户看收入、成本和利润。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3266331" y="286702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283" dirty="0"/>
          </a:p>
        </p:txBody>
      </p:sp>
      <p:sp>
        <p:nvSpPr>
          <p:cNvPr id="10" name="Text 7"/>
          <p:cNvSpPr/>
          <p:nvPr/>
        </p:nvSpPr>
        <p:spPr>
          <a:xfrm>
            <a:off x="3266331" y="3424089"/>
            <a:ext cx="142056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车辆绩效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3266331" y="3737967"/>
            <a:ext cx="142056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按车辆看里程、费用和利用率。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5404693" y="286702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283" dirty="0"/>
          </a:p>
        </p:txBody>
      </p:sp>
      <p:sp>
        <p:nvSpPr>
          <p:cNvPr id="13" name="Text 10"/>
          <p:cNvSpPr/>
          <p:nvPr/>
        </p:nvSpPr>
        <p:spPr>
          <a:xfrm>
            <a:off x="5404693" y="3424089"/>
            <a:ext cx="142056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线路利润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5404693" y="3737967"/>
            <a:ext cx="142056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识别高成本和低利润线路。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7543056" y="286702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283" dirty="0"/>
          </a:p>
        </p:txBody>
      </p:sp>
      <p:sp>
        <p:nvSpPr>
          <p:cNvPr id="16" name="Text 13"/>
          <p:cNvSpPr/>
          <p:nvPr/>
        </p:nvSpPr>
        <p:spPr>
          <a:xfrm>
            <a:off x="7543056" y="3424089"/>
            <a:ext cx="142056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司机绩效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7543056" y="3737967"/>
            <a:ext cx="142056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查看准时、油耗、异常和费用。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9681418" y="286702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283" dirty="0"/>
          </a:p>
        </p:txBody>
      </p:sp>
      <p:sp>
        <p:nvSpPr>
          <p:cNvPr id="19" name="Text 16"/>
          <p:cNvSpPr/>
          <p:nvPr/>
        </p:nvSpPr>
        <p:spPr>
          <a:xfrm>
            <a:off x="9681418" y="3424089"/>
            <a:ext cx="142041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经营决策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9681418" y="3737967"/>
            <a:ext cx="142041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调整报价、线路和资源配置。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1119634" y="5665143"/>
            <a:ext cx="2454325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执行证据链</a:t>
            </a:r>
            <a:endParaRPr lang="en-US" sz="1350" dirty="0"/>
          </a:p>
        </p:txBody>
      </p:sp>
      <p:sp>
        <p:nvSpPr>
          <p:cNvPr id="22" name="Text 19"/>
          <p:cNvSpPr/>
          <p:nvPr/>
        </p:nvSpPr>
        <p:spPr>
          <a:xfrm>
            <a:off x="3630067" y="5557093"/>
            <a:ext cx="1828056" cy="49232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99672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状态同步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5514231" y="5557093"/>
            <a:ext cx="1827907" cy="49232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99672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责任留痕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7398246" y="5557093"/>
            <a:ext cx="1828056" cy="49232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99672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异常闭环</a:t>
            </a:r>
            <a:endParaRPr lang="en-US" sz="1188" dirty="0"/>
          </a:p>
        </p:txBody>
      </p:sp>
      <p:sp>
        <p:nvSpPr>
          <p:cNvPr id="25" name="Text 22"/>
          <p:cNvSpPr/>
          <p:nvPr/>
        </p:nvSpPr>
        <p:spPr>
          <a:xfrm>
            <a:off x="9282410" y="5557093"/>
            <a:ext cx="1828056" cy="49232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99672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指标复盘</a:t>
            </a:r>
            <a:endParaRPr lang="en-US" sz="118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lms-16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56402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8729365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LMS 看板要围绕客户利润、车辆成本、任务效率和结算风险组织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LMS 的价值要落到物流商经营结果。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7771507" y="3069282"/>
            <a:ext cx="324564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DASHBOARD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7771507" y="3423196"/>
            <a:ext cx="3245644" cy="6652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092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经营看板必须回答哪条线路值得跑</a:t>
            </a:r>
            <a:endParaRPr lang="en-US" sz="2092" dirty="0"/>
          </a:p>
        </p:txBody>
      </p:sp>
      <p:sp>
        <p:nvSpPr>
          <p:cNvPr id="8" name="Text 5"/>
          <p:cNvSpPr/>
          <p:nvPr/>
        </p:nvSpPr>
        <p:spPr>
          <a:xfrm>
            <a:off x="7771507" y="4173736"/>
            <a:ext cx="324564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重点是客户利润、单车成本、司机绩效、回单周期和结算风险。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1162496" y="2258169"/>
            <a:ext cx="2771180" cy="40674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903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</a:t>
            </a:r>
            <a:endParaRPr lang="en-US" sz="2903" dirty="0"/>
          </a:p>
        </p:txBody>
      </p:sp>
      <p:sp>
        <p:nvSpPr>
          <p:cNvPr id="10" name="Text 7"/>
          <p:cNvSpPr/>
          <p:nvPr/>
        </p:nvSpPr>
        <p:spPr>
          <a:xfrm>
            <a:off x="1162496" y="2746772"/>
            <a:ext cx="277118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3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利润率</a:t>
            </a:r>
            <a:endParaRPr lang="en-US" sz="1431" dirty="0"/>
          </a:p>
        </p:txBody>
      </p:sp>
      <p:sp>
        <p:nvSpPr>
          <p:cNvPr id="11" name="Text 8"/>
          <p:cNvSpPr/>
          <p:nvPr/>
        </p:nvSpPr>
        <p:spPr>
          <a:xfrm>
            <a:off x="1162496" y="3071515"/>
            <a:ext cx="277118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客户收入、成本和毛利趋势。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4420344" y="2258169"/>
            <a:ext cx="2771180" cy="40674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903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车辆</a:t>
            </a:r>
            <a:endParaRPr lang="en-US" sz="2903" dirty="0"/>
          </a:p>
        </p:txBody>
      </p:sp>
      <p:sp>
        <p:nvSpPr>
          <p:cNvPr id="13" name="Text 10"/>
          <p:cNvSpPr/>
          <p:nvPr/>
        </p:nvSpPr>
        <p:spPr>
          <a:xfrm>
            <a:off x="4420344" y="2746772"/>
            <a:ext cx="277118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3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单车成本</a:t>
            </a:r>
            <a:endParaRPr lang="en-US" sz="1431" dirty="0"/>
          </a:p>
        </p:txBody>
      </p:sp>
      <p:sp>
        <p:nvSpPr>
          <p:cNvPr id="14" name="Text 11"/>
          <p:cNvSpPr/>
          <p:nvPr/>
        </p:nvSpPr>
        <p:spPr>
          <a:xfrm>
            <a:off x="4420344" y="3071515"/>
            <a:ext cx="277118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油费、维修、路桥和利用率。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1162496" y="4379863"/>
            <a:ext cx="2771180" cy="40674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903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任务</a:t>
            </a:r>
            <a:endParaRPr lang="en-US" sz="2903" dirty="0"/>
          </a:p>
        </p:txBody>
      </p:sp>
      <p:sp>
        <p:nvSpPr>
          <p:cNvPr id="16" name="Text 13"/>
          <p:cNvSpPr/>
          <p:nvPr/>
        </p:nvSpPr>
        <p:spPr>
          <a:xfrm>
            <a:off x="1162496" y="4868466"/>
            <a:ext cx="277118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3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准时率</a:t>
            </a:r>
            <a:endParaRPr lang="en-US" sz="1431" dirty="0"/>
          </a:p>
        </p:txBody>
      </p:sp>
      <p:sp>
        <p:nvSpPr>
          <p:cNvPr id="17" name="Text 14"/>
          <p:cNvSpPr/>
          <p:nvPr/>
        </p:nvSpPr>
        <p:spPr>
          <a:xfrm>
            <a:off x="1162496" y="5193209"/>
            <a:ext cx="277118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任务完成、延误、异常和回单。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4420344" y="4379863"/>
            <a:ext cx="2771180" cy="40674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903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结算</a:t>
            </a:r>
            <a:endParaRPr lang="en-US" sz="2903" dirty="0"/>
          </a:p>
        </p:txBody>
      </p:sp>
      <p:sp>
        <p:nvSpPr>
          <p:cNvPr id="19" name="Text 16"/>
          <p:cNvSpPr/>
          <p:nvPr/>
        </p:nvSpPr>
        <p:spPr>
          <a:xfrm>
            <a:off x="4420344" y="4868466"/>
            <a:ext cx="277118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3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对账周期</a:t>
            </a:r>
            <a:endParaRPr lang="en-US" sz="1431" dirty="0"/>
          </a:p>
        </p:txBody>
      </p:sp>
      <p:sp>
        <p:nvSpPr>
          <p:cNvPr id="20" name="Text 17"/>
          <p:cNvSpPr/>
          <p:nvPr/>
        </p:nvSpPr>
        <p:spPr>
          <a:xfrm>
            <a:off x="4420344" y="5193209"/>
            <a:ext cx="277118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客户应收、司机/外协应付和差异。</a:t>
            </a:r>
            <a:endParaRPr lang="en-US" sz="118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lms-17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56402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6898332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LMS 不只是单点系统，而是整体解决方案的一部分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我们会先理解企业现有流程、组织分工和系统现状，再判断哪些做在 LMS、哪些保留、哪些需要定制开发或接口适配。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4623643" y="3751957"/>
            <a:ext cx="50437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CORE</a:t>
            </a:r>
            <a:endParaRPr lang="en-US" sz="1053" dirty="0"/>
          </a:p>
        </p:txBody>
      </p:sp>
      <p:sp>
        <p:nvSpPr>
          <p:cNvPr id="7" name="Text 4"/>
          <p:cNvSpPr/>
          <p:nvPr/>
        </p:nvSpPr>
        <p:spPr>
          <a:xfrm>
            <a:off x="4623643" y="4071045"/>
            <a:ext cx="758279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整体方案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4623643" y="4419302"/>
            <a:ext cx="1848743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统一状态、任务和数据口径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1599456" y="2193280"/>
            <a:ext cx="258663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流程诊断</a:t>
            </a:r>
            <a:endParaRPr lang="en-US" sz="1418" dirty="0"/>
          </a:p>
        </p:txBody>
      </p:sp>
      <p:sp>
        <p:nvSpPr>
          <p:cNvPr id="10" name="Text 7"/>
          <p:cNvSpPr/>
          <p:nvPr/>
        </p:nvSpPr>
        <p:spPr>
          <a:xfrm>
            <a:off x="1599456" y="2464296"/>
            <a:ext cx="258663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先梳理企业真实单据、岗位分工、审批节点、异常处理和管理指标。</a:t>
            </a:r>
            <a:endParaRPr lang="en-US" sz="1188" dirty="0"/>
          </a:p>
        </p:txBody>
      </p:sp>
      <p:sp>
        <p:nvSpPr>
          <p:cNvPr id="11" name="Text 8"/>
          <p:cNvSpPr/>
          <p:nvPr/>
        </p:nvSpPr>
        <p:spPr>
          <a:xfrm>
            <a:off x="5061645" y="2193280"/>
            <a:ext cx="258663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整体方案</a:t>
            </a:r>
            <a:endParaRPr lang="en-US" sz="1418" dirty="0"/>
          </a:p>
        </p:txBody>
      </p:sp>
      <p:sp>
        <p:nvSpPr>
          <p:cNvPr id="12" name="Text 9"/>
          <p:cNvSpPr/>
          <p:nvPr/>
        </p:nvSpPr>
        <p:spPr>
          <a:xfrm>
            <a:off x="5061645" y="2464296"/>
            <a:ext cx="258663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 LMS 放进企业整体数字化方案里，明确首期闭环和后续扩展路径。</a:t>
            </a:r>
            <a:endParaRPr lang="en-US" sz="1188" dirty="0"/>
          </a:p>
        </p:txBody>
      </p:sp>
      <p:sp>
        <p:nvSpPr>
          <p:cNvPr id="13" name="Text 10"/>
          <p:cNvSpPr/>
          <p:nvPr/>
        </p:nvSpPr>
        <p:spPr>
          <a:xfrm>
            <a:off x="8523833" y="2193280"/>
            <a:ext cx="258663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定制开发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8523833" y="2464296"/>
            <a:ext cx="258663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围绕表单、权限、审批、报表、移动端和业务规则做贴合式开发。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1599456" y="5498753"/>
            <a:ext cx="258663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数据治理</a:t>
            </a:r>
            <a:endParaRPr lang="en-US" sz="1418" dirty="0"/>
          </a:p>
        </p:txBody>
      </p:sp>
      <p:sp>
        <p:nvSpPr>
          <p:cNvPr id="16" name="Text 13"/>
          <p:cNvSpPr/>
          <p:nvPr/>
        </p:nvSpPr>
        <p:spPr>
          <a:xfrm>
            <a:off x="1599456" y="5769769"/>
            <a:ext cx="258663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统一编码、主数据、状态口径和历史数据迁移策略，减少上线后返工。</a:t>
            </a:r>
            <a:endParaRPr lang="en-US" sz="1188" dirty="0"/>
          </a:p>
        </p:txBody>
      </p:sp>
      <p:sp>
        <p:nvSpPr>
          <p:cNvPr id="17" name="Text 14"/>
          <p:cNvSpPr/>
          <p:nvPr/>
        </p:nvSpPr>
        <p:spPr>
          <a:xfrm>
            <a:off x="5061645" y="5498753"/>
            <a:ext cx="258663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接口对接</a:t>
            </a:r>
            <a:endParaRPr lang="en-US" sz="1418" dirty="0"/>
          </a:p>
        </p:txBody>
      </p:sp>
      <p:sp>
        <p:nvSpPr>
          <p:cNvPr id="18" name="Text 15"/>
          <p:cNvSpPr/>
          <p:nvPr/>
        </p:nvSpPr>
        <p:spPr>
          <a:xfrm>
            <a:off x="5061645" y="5769769"/>
            <a:ext cx="258663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确有必要时再对接已有系统，按业务边界做 API、数据同步和责任划分。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8523833" y="5498753"/>
            <a:ext cx="258663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经验复用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8523833" y="5769769"/>
            <a:ext cx="258663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复用我们在多类业务系统中的流程模型和实施经验，加快方案落地。</a:t>
            </a:r>
            <a:endParaRPr lang="en-US" sz="118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lms-18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56402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151709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LMS 权限要按业务责任链设计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物流商内部的客户、调度、司机、财务和管理层要按责任协同。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7771507" y="3196084"/>
            <a:ext cx="324564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RESPONSIBILITY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7771507" y="3544788"/>
            <a:ext cx="3245644" cy="58846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836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LMS 权限要围绕物流经营责任设计</a:t>
            </a:r>
            <a:endParaRPr lang="en-US" sz="1836" dirty="0"/>
          </a:p>
        </p:txBody>
      </p:sp>
      <p:sp>
        <p:nvSpPr>
          <p:cNvPr id="8" name="Text 5"/>
          <p:cNvSpPr/>
          <p:nvPr/>
        </p:nvSpPr>
        <p:spPr>
          <a:xfrm>
            <a:off x="7771507" y="4218533"/>
            <a:ext cx="324564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业务、调度、司机、车管、财务和管理层围绕同一任务利润链协同。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1119634" y="2211139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99672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72" dirty="0"/>
          </a:p>
        </p:txBody>
      </p:sp>
      <p:sp>
        <p:nvSpPr>
          <p:cNvPr id="10" name="Text 7"/>
          <p:cNvSpPr/>
          <p:nvPr/>
        </p:nvSpPr>
        <p:spPr>
          <a:xfrm>
            <a:off x="1613297" y="2211139"/>
            <a:ext cx="2365772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客服/业务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1613297" y="2471886"/>
            <a:ext cx="2365772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客户合同、任务接收和状态反馈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4374803" y="2211139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99672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72" dirty="0"/>
          </a:p>
        </p:txBody>
      </p:sp>
      <p:sp>
        <p:nvSpPr>
          <p:cNvPr id="13" name="Text 10"/>
          <p:cNvSpPr/>
          <p:nvPr/>
        </p:nvSpPr>
        <p:spPr>
          <a:xfrm>
            <a:off x="4868466" y="2211139"/>
            <a:ext cx="236592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调度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4868466" y="2471886"/>
            <a:ext cx="236592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派车、司机、线路和异常处理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1119634" y="3680966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99672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72" dirty="0"/>
          </a:p>
        </p:txBody>
      </p:sp>
      <p:sp>
        <p:nvSpPr>
          <p:cNvPr id="16" name="Text 13"/>
          <p:cNvSpPr/>
          <p:nvPr/>
        </p:nvSpPr>
        <p:spPr>
          <a:xfrm>
            <a:off x="1613297" y="3680966"/>
            <a:ext cx="2365772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司机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1613297" y="3941713"/>
            <a:ext cx="2365772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接收任务、节点上报、回单上传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4374803" y="3680966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99672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72" dirty="0"/>
          </a:p>
        </p:txBody>
      </p:sp>
      <p:sp>
        <p:nvSpPr>
          <p:cNvPr id="19" name="Text 16"/>
          <p:cNvSpPr/>
          <p:nvPr/>
        </p:nvSpPr>
        <p:spPr>
          <a:xfrm>
            <a:off x="4868466" y="3680966"/>
            <a:ext cx="236592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车管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4868466" y="3941713"/>
            <a:ext cx="236592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车辆、证照、维修和保养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1119634" y="5150793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99672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72" dirty="0"/>
          </a:p>
        </p:txBody>
      </p:sp>
      <p:sp>
        <p:nvSpPr>
          <p:cNvPr id="22" name="Text 19"/>
          <p:cNvSpPr/>
          <p:nvPr/>
        </p:nvSpPr>
        <p:spPr>
          <a:xfrm>
            <a:off x="1613297" y="5150793"/>
            <a:ext cx="2365772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财务</a:t>
            </a:r>
            <a:endParaRPr lang="en-US" sz="1418" dirty="0"/>
          </a:p>
        </p:txBody>
      </p:sp>
      <p:sp>
        <p:nvSpPr>
          <p:cNvPr id="23" name="Text 20"/>
          <p:cNvSpPr/>
          <p:nvPr/>
        </p:nvSpPr>
        <p:spPr>
          <a:xfrm>
            <a:off x="1613297" y="5411539"/>
            <a:ext cx="2365772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客户结算、司机/外协结算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4374803" y="5150793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99672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06</a:t>
            </a:r>
            <a:endParaRPr lang="en-US" sz="972" dirty="0"/>
          </a:p>
        </p:txBody>
      </p:sp>
      <p:sp>
        <p:nvSpPr>
          <p:cNvPr id="25" name="Text 22"/>
          <p:cNvSpPr/>
          <p:nvPr/>
        </p:nvSpPr>
        <p:spPr>
          <a:xfrm>
            <a:off x="4868466" y="5150793"/>
            <a:ext cx="236592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管理层</a:t>
            </a:r>
            <a:endParaRPr lang="en-US" sz="1418" dirty="0"/>
          </a:p>
        </p:txBody>
      </p:sp>
      <p:sp>
        <p:nvSpPr>
          <p:cNvPr id="26" name="Text 23"/>
          <p:cNvSpPr/>
          <p:nvPr/>
        </p:nvSpPr>
        <p:spPr>
          <a:xfrm>
            <a:off x="4868466" y="5411539"/>
            <a:ext cx="236592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查看利润、成本和服务绩效</a:t>
            </a:r>
            <a:endParaRPr lang="en-US" sz="118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lms-19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56402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372398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LMS 首期验收必须用真实业务样例说话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验收要用一个真实客户、一条线路和一辆车跑完。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3330178"/>
            <a:ext cx="351651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ACCEPTANCE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12949" y="3684091"/>
            <a:ext cx="3516511" cy="35168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092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用真实客户、车辆和线路验收</a:t>
            </a:r>
            <a:endParaRPr lang="en-US" sz="2092" dirty="0"/>
          </a:p>
        </p:txBody>
      </p:sp>
      <p:sp>
        <p:nvSpPr>
          <p:cNvPr id="8" name="Text 5"/>
          <p:cNvSpPr/>
          <p:nvPr/>
        </p:nvSpPr>
        <p:spPr>
          <a:xfrm>
            <a:off x="1212949" y="4121051"/>
            <a:ext cx="351651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必须跑通合同、派车、回单、费用归集和客户结算。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5292328" y="2535436"/>
            <a:ext cx="2661345" cy="2591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04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真实客户</a:t>
            </a:r>
            <a:endParaRPr lang="en-US" sz="1404" dirty="0"/>
          </a:p>
        </p:txBody>
      </p:sp>
      <p:sp>
        <p:nvSpPr>
          <p:cNvPr id="10" name="Text 7"/>
          <p:cNvSpPr/>
          <p:nvPr/>
        </p:nvSpPr>
        <p:spPr>
          <a:xfrm>
            <a:off x="5292328" y="2828330"/>
            <a:ext cx="2661345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配置合同、线路、价格和账期。</a:t>
            </a:r>
            <a:endParaRPr lang="en-US" sz="1188" dirty="0"/>
          </a:p>
        </p:txBody>
      </p:sp>
      <p:sp>
        <p:nvSpPr>
          <p:cNvPr id="11" name="Text 8"/>
          <p:cNvSpPr/>
          <p:nvPr/>
        </p:nvSpPr>
        <p:spPr>
          <a:xfrm>
            <a:off x="8423225" y="2535436"/>
            <a:ext cx="2661493" cy="2591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04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真实任务</a:t>
            </a:r>
            <a:endParaRPr lang="en-US" sz="1404" dirty="0"/>
          </a:p>
        </p:txBody>
      </p:sp>
      <p:sp>
        <p:nvSpPr>
          <p:cNvPr id="12" name="Text 9"/>
          <p:cNvSpPr/>
          <p:nvPr/>
        </p:nvSpPr>
        <p:spPr>
          <a:xfrm>
            <a:off x="8423225" y="2828330"/>
            <a:ext cx="2661493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跑通接单、派车、发车、签收。</a:t>
            </a:r>
            <a:endParaRPr lang="en-US" sz="1188" dirty="0"/>
          </a:p>
        </p:txBody>
      </p:sp>
      <p:sp>
        <p:nvSpPr>
          <p:cNvPr id="13" name="Text 10"/>
          <p:cNvSpPr/>
          <p:nvPr/>
        </p:nvSpPr>
        <p:spPr>
          <a:xfrm>
            <a:off x="5292328" y="4665762"/>
            <a:ext cx="2661345" cy="2591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04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真实费用</a:t>
            </a:r>
            <a:endParaRPr lang="en-US" sz="1404" dirty="0"/>
          </a:p>
        </p:txBody>
      </p:sp>
      <p:sp>
        <p:nvSpPr>
          <p:cNvPr id="14" name="Text 11"/>
          <p:cNvSpPr/>
          <p:nvPr/>
        </p:nvSpPr>
        <p:spPr>
          <a:xfrm>
            <a:off x="5292328" y="4958655"/>
            <a:ext cx="2661345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录入油费、路桥或维修费用。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8423225" y="4665762"/>
            <a:ext cx="2661493" cy="2591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04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真实结算</a:t>
            </a:r>
            <a:endParaRPr lang="en-US" sz="1404" dirty="0"/>
          </a:p>
        </p:txBody>
      </p:sp>
      <p:sp>
        <p:nvSpPr>
          <p:cNvPr id="16" name="Text 13"/>
          <p:cNvSpPr/>
          <p:nvPr/>
        </p:nvSpPr>
        <p:spPr>
          <a:xfrm>
            <a:off x="8423225" y="4958655"/>
            <a:ext cx="2661493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按客户和车辆生成收入成本口径。</a:t>
            </a:r>
            <a:endParaRPr lang="en-US" sz="118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lms-02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56402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8188672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LMS 解决的不是“物流任务登记”，而是物流商经营过程可控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客户需要看到客户合同、运输任务、车辆司机、成本费用、结算和绩效如何形成经营闭环。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30064" y="1896666"/>
            <a:ext cx="990302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8DCD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核心判断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30064" y="2399705"/>
            <a:ext cx="9769971" cy="50274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3267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把物流商经营从任务派发升级为利润与服务可控</a:t>
            </a:r>
            <a:endParaRPr lang="en-US" sz="3267" dirty="0"/>
          </a:p>
        </p:txBody>
      </p:sp>
      <p:sp>
        <p:nvSpPr>
          <p:cNvPr id="8" name="Text 5"/>
          <p:cNvSpPr/>
          <p:nvPr/>
        </p:nvSpPr>
        <p:spPr>
          <a:xfrm>
            <a:off x="1230064" y="3035796"/>
            <a:ext cx="8953500" cy="33054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5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客户需要看到客户合同、运输任务、车辆司机、成本费用、结算和绩效如何形成经营闭环。</a:t>
            </a:r>
            <a:endParaRPr lang="en-US" sz="1458" dirty="0"/>
          </a:p>
        </p:txBody>
      </p:sp>
      <p:sp>
        <p:nvSpPr>
          <p:cNvPr id="9" name="Text 6"/>
          <p:cNvSpPr/>
          <p:nvPr/>
        </p:nvSpPr>
        <p:spPr>
          <a:xfrm>
            <a:off x="1114425" y="4029521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1599456" y="4029521"/>
            <a:ext cx="264199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每一个客户任务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1599456" y="4286845"/>
            <a:ext cx="2641997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合同、线路、车辆、司机、收入和成本关联。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4551462" y="4029521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5036493" y="4029521"/>
            <a:ext cx="264199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每一次执行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5036493" y="4286845"/>
            <a:ext cx="2641997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调度、发车、到达、异常、回单和结算有记录。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7988498" y="4029521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8473529" y="4029521"/>
            <a:ext cx="264214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每一项成本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8473529" y="4286845"/>
            <a:ext cx="264214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油费、路桥、维修、保险、罚款和外协可归集。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4505474" y="5301853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5158829" y="5301853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任务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5812185" y="5301853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调度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6465540" y="5301853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成本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7118896" y="5301853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结算</a:t>
            </a:r>
            <a:endParaRPr lang="en-US" sz="118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lms-2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56402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372398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LMS 实施路径要从一个可验收样板开始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先跑通一个客户和一条线路，再扩展车队经营分析。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28117" y="1960066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107" dirty="0"/>
          </a:p>
        </p:txBody>
      </p:sp>
      <p:sp>
        <p:nvSpPr>
          <p:cNvPr id="7" name="Text 4"/>
          <p:cNvSpPr/>
          <p:nvPr/>
        </p:nvSpPr>
        <p:spPr>
          <a:xfrm>
            <a:off x="1705719" y="1960066"/>
            <a:ext cx="934134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经营诊断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705719" y="2261890"/>
            <a:ext cx="934134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梳理客户、车辆、司机、费用和结算现状。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1128117" y="2651522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107" dirty="0"/>
          </a:p>
        </p:txBody>
      </p:sp>
      <p:sp>
        <p:nvSpPr>
          <p:cNvPr id="10" name="Text 7"/>
          <p:cNvSpPr/>
          <p:nvPr/>
        </p:nvSpPr>
        <p:spPr>
          <a:xfrm>
            <a:off x="1705719" y="2651522"/>
            <a:ext cx="934134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资料准备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1705719" y="2953345"/>
            <a:ext cx="934134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整理合同、线路、车辆、司机和费用类型。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1128117" y="3342977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107" dirty="0"/>
          </a:p>
        </p:txBody>
      </p:sp>
      <p:sp>
        <p:nvSpPr>
          <p:cNvPr id="13" name="Text 10"/>
          <p:cNvSpPr/>
          <p:nvPr/>
        </p:nvSpPr>
        <p:spPr>
          <a:xfrm>
            <a:off x="1705719" y="3342977"/>
            <a:ext cx="934134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样板任务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1705719" y="3644801"/>
            <a:ext cx="934134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跑通派车、执行、回单和费用归集。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1128117" y="403443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107" dirty="0"/>
          </a:p>
        </p:txBody>
      </p:sp>
      <p:sp>
        <p:nvSpPr>
          <p:cNvPr id="16" name="Text 13"/>
          <p:cNvSpPr/>
          <p:nvPr/>
        </p:nvSpPr>
        <p:spPr>
          <a:xfrm>
            <a:off x="1705719" y="4034433"/>
            <a:ext cx="934134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利润复盘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1705719" y="4336256"/>
            <a:ext cx="934134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验证客户、线路、车辆利润口径。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1128117" y="4725888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107" dirty="0"/>
          </a:p>
        </p:txBody>
      </p:sp>
      <p:sp>
        <p:nvSpPr>
          <p:cNvPr id="19" name="Text 16"/>
          <p:cNvSpPr/>
          <p:nvPr/>
        </p:nvSpPr>
        <p:spPr>
          <a:xfrm>
            <a:off x="1705719" y="4725888"/>
            <a:ext cx="934134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扩展经营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1705719" y="5027712"/>
            <a:ext cx="934134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再做绩效、维护、司机提成和智能调度。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964406" y="5546973"/>
            <a:ext cx="10301288" cy="7581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5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样板客户 -&gt; 派车执行 -&gt; 费用归集 -&gt; 利润复盘</a:t>
            </a:r>
            <a:endParaRPr lang="en-US" sz="1458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lms-2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56402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3846463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LMS 交付的不只是系统页面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客户接收的是一套物流商经营闭环。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30064" y="1896666"/>
            <a:ext cx="990302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8DCD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交付资产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30064" y="2399705"/>
            <a:ext cx="9769971" cy="50274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3267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交付的是一套物流商经营核算规则。</a:t>
            </a:r>
            <a:endParaRPr lang="en-US" sz="3267" dirty="0"/>
          </a:p>
        </p:txBody>
      </p:sp>
      <p:sp>
        <p:nvSpPr>
          <p:cNvPr id="8" name="Text 5"/>
          <p:cNvSpPr/>
          <p:nvPr/>
        </p:nvSpPr>
        <p:spPr>
          <a:xfrm>
            <a:off x="1230064" y="3035796"/>
            <a:ext cx="8953500" cy="33054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5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客户接收的是一套物流商经营闭环。</a:t>
            </a:r>
            <a:endParaRPr lang="en-US" sz="1458" dirty="0"/>
          </a:p>
        </p:txBody>
      </p:sp>
      <p:sp>
        <p:nvSpPr>
          <p:cNvPr id="9" name="Text 6"/>
          <p:cNvSpPr/>
          <p:nvPr/>
        </p:nvSpPr>
        <p:spPr>
          <a:xfrm>
            <a:off x="1114425" y="4029521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1599456" y="4029521"/>
            <a:ext cx="264199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系统功能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1599456" y="4286845"/>
            <a:ext cx="2641997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客户、合同、任务、调度、车辆、费用、结算。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4551462" y="4029521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5036493" y="4029521"/>
            <a:ext cx="264199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经营规则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5036493" y="4286845"/>
            <a:ext cx="2641997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线路价格、费用类型、审核、回单和结算。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7988498" y="4029521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8473529" y="4029521"/>
            <a:ext cx="264214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上线资产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8473529" y="4286845"/>
            <a:ext cx="264214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车辆司机模板、费用模板、样板任务和验收指标。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3750915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合同价格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4706094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任务模板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5661273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费用类型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6616452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回单规则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7571631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利润口径</a:t>
            </a:r>
            <a:endParaRPr lang="en-US" sz="1188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lms-22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56402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456956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为什么选择一同数字技术做 LMS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我们有多类业务系统经验，能按企业真实流程做整体方案和定制开发。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30064" y="1664345"/>
            <a:ext cx="1690390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8DCD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选择一同数字技术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30064" y="2167384"/>
            <a:ext cx="9769971" cy="9673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3267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方案不只是功能清单，而是匹配企业流程的整体解决方案。</a:t>
            </a:r>
            <a:endParaRPr lang="en-US" sz="3267" dirty="0"/>
          </a:p>
        </p:txBody>
      </p:sp>
      <p:sp>
        <p:nvSpPr>
          <p:cNvPr id="8" name="Text 5"/>
          <p:cNvSpPr/>
          <p:nvPr/>
        </p:nvSpPr>
        <p:spPr>
          <a:xfrm>
            <a:off x="1230064" y="3268117"/>
            <a:ext cx="8953500" cy="33054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5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我们有多类业务系统经验，能按企业真实流程做整体方案和定制开发。</a:t>
            </a:r>
            <a:endParaRPr lang="en-US" sz="1458" dirty="0"/>
          </a:p>
        </p:txBody>
      </p:sp>
      <p:sp>
        <p:nvSpPr>
          <p:cNvPr id="9" name="Text 6"/>
          <p:cNvSpPr/>
          <p:nvPr/>
        </p:nvSpPr>
        <p:spPr>
          <a:xfrm>
            <a:off x="1114425" y="3925491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1599456" y="3925491"/>
            <a:ext cx="264199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懂业务流程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1599456" y="4182814"/>
            <a:ext cx="2641997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不只做物流任务登记，而是围绕客户、任务、调度、成本、结算形成可运行闭环。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4551462" y="4029521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5036493" y="4029521"/>
            <a:ext cx="264199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懂整体方案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5036493" y="4286845"/>
            <a:ext cx="2641997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先判断企业流程、组织、数据和现有系统边界，再设计最合适的建设路径。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7988498" y="4029521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8473529" y="4029521"/>
            <a:ext cx="264214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懂定制迭代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8473529" y="4286845"/>
            <a:ext cx="264214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围绕表单、权限、审批、报表、移动端和必要接口做贴合开发，并持续扩展。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4932462" y="5301853"/>
            <a:ext cx="756642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能上线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5736729" y="5301853"/>
            <a:ext cx="756642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能验收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6540996" y="5301853"/>
            <a:ext cx="756642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能扩展</a:t>
            </a:r>
            <a:endParaRPr lang="en-US" sz="1188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lms-23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56402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876300" y="2683818"/>
            <a:ext cx="715417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B8DCD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下一步</a:t>
            </a:r>
            <a:endParaRPr lang="en-US" sz="972" dirty="0"/>
          </a:p>
        </p:txBody>
      </p:sp>
      <p:sp>
        <p:nvSpPr>
          <p:cNvPr id="5" name="Text 2"/>
          <p:cNvSpPr/>
          <p:nvPr/>
        </p:nvSpPr>
        <p:spPr>
          <a:xfrm>
            <a:off x="876300" y="3198168"/>
            <a:ext cx="4953000" cy="59352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405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开启数字化之旅</a:t>
            </a:r>
            <a:endParaRPr lang="en-US" sz="4050" dirty="0"/>
          </a:p>
        </p:txBody>
      </p:sp>
      <p:sp>
        <p:nvSpPr>
          <p:cNvPr id="6" name="Text 3"/>
          <p:cNvSpPr/>
          <p:nvPr/>
        </p:nvSpPr>
        <p:spPr>
          <a:xfrm>
            <a:off x="876300" y="3905994"/>
            <a:ext cx="49530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先把首期闭环跑通，再让系统跟随业务持续扩展。</a:t>
            </a:r>
            <a:endParaRPr lang="en-US" sz="1242" dirty="0"/>
          </a:p>
        </p:txBody>
      </p:sp>
      <p:sp>
        <p:nvSpPr>
          <p:cNvPr id="7" name="Text 4"/>
          <p:cNvSpPr/>
          <p:nvPr/>
        </p:nvSpPr>
        <p:spPr>
          <a:xfrm>
            <a:off x="6600825" y="1602730"/>
            <a:ext cx="4514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98CCB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53" dirty="0"/>
          </a:p>
        </p:txBody>
      </p:sp>
      <p:sp>
        <p:nvSpPr>
          <p:cNvPr id="8" name="Text 5"/>
          <p:cNvSpPr/>
          <p:nvPr/>
        </p:nvSpPr>
        <p:spPr>
          <a:xfrm>
            <a:off x="6600825" y="1869430"/>
            <a:ext cx="45148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选择样板客户</a:t>
            </a:r>
            <a:endParaRPr lang="en-US" sz="1418" dirty="0"/>
          </a:p>
        </p:txBody>
      </p:sp>
      <p:sp>
        <p:nvSpPr>
          <p:cNvPr id="9" name="Text 6"/>
          <p:cNvSpPr/>
          <p:nvPr/>
        </p:nvSpPr>
        <p:spPr>
          <a:xfrm>
            <a:off x="6600825" y="2183755"/>
            <a:ext cx="451485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准备一个客户、一条线路、一辆车和一名司机。</a:t>
            </a:r>
            <a:endParaRPr lang="en-US" sz="1242" dirty="0"/>
          </a:p>
        </p:txBody>
      </p:sp>
      <p:sp>
        <p:nvSpPr>
          <p:cNvPr id="10" name="Text 7"/>
          <p:cNvSpPr/>
          <p:nvPr/>
        </p:nvSpPr>
        <p:spPr>
          <a:xfrm>
            <a:off x="6600825" y="3004393"/>
            <a:ext cx="4514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98CCB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53" dirty="0"/>
          </a:p>
        </p:txBody>
      </p:sp>
      <p:sp>
        <p:nvSpPr>
          <p:cNvPr id="11" name="Text 8"/>
          <p:cNvSpPr/>
          <p:nvPr/>
        </p:nvSpPr>
        <p:spPr>
          <a:xfrm>
            <a:off x="6600825" y="3271093"/>
            <a:ext cx="45148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整理费用规则</a:t>
            </a:r>
            <a:endParaRPr lang="en-US" sz="1418" dirty="0"/>
          </a:p>
        </p:txBody>
      </p:sp>
      <p:sp>
        <p:nvSpPr>
          <p:cNvPr id="12" name="Text 9"/>
          <p:cNvSpPr/>
          <p:nvPr/>
        </p:nvSpPr>
        <p:spPr>
          <a:xfrm>
            <a:off x="6600825" y="3585418"/>
            <a:ext cx="451485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确认油费、路桥、维修、外协和结算口径。</a:t>
            </a:r>
            <a:endParaRPr lang="en-US" sz="1242" dirty="0"/>
          </a:p>
        </p:txBody>
      </p:sp>
      <p:sp>
        <p:nvSpPr>
          <p:cNvPr id="13" name="Text 10"/>
          <p:cNvSpPr/>
          <p:nvPr/>
        </p:nvSpPr>
        <p:spPr>
          <a:xfrm>
            <a:off x="6600825" y="4406057"/>
            <a:ext cx="4514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98CCB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53" dirty="0"/>
          </a:p>
        </p:txBody>
      </p:sp>
      <p:sp>
        <p:nvSpPr>
          <p:cNvPr id="14" name="Text 11"/>
          <p:cNvSpPr/>
          <p:nvPr/>
        </p:nvSpPr>
        <p:spPr>
          <a:xfrm>
            <a:off x="6600825" y="4672757"/>
            <a:ext cx="45148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安排方案评审</a:t>
            </a:r>
            <a:endParaRPr lang="en-US" sz="1418" dirty="0"/>
          </a:p>
        </p:txBody>
      </p:sp>
      <p:sp>
        <p:nvSpPr>
          <p:cNvPr id="15" name="Text 12"/>
          <p:cNvSpPr/>
          <p:nvPr/>
        </p:nvSpPr>
        <p:spPr>
          <a:xfrm>
            <a:off x="6600825" y="4987082"/>
            <a:ext cx="451485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用真实任务评审调度、费用和利润闭环。</a:t>
            </a:r>
            <a:endParaRPr lang="en-US" sz="124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lms-03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56402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9034611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LMS 的客户购买动力，来自物流商利润、车辆效率和服务履约压力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面向物流服务商的系统重点不是货主侧 TMS，而是资源调度、车辆成本、客户结算和经营分析。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52971" y="2206823"/>
            <a:ext cx="990302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8DCD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购买动力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152971" y="2709863"/>
            <a:ext cx="4224784" cy="1138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51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LMS 的价值是让物流商看清客户、车辆、线路和司机到底赚不赚钱。</a:t>
            </a:r>
            <a:endParaRPr lang="en-US" sz="2511" dirty="0"/>
          </a:p>
        </p:txBody>
      </p:sp>
      <p:sp>
        <p:nvSpPr>
          <p:cNvPr id="8" name="Text 5"/>
          <p:cNvSpPr/>
          <p:nvPr/>
        </p:nvSpPr>
        <p:spPr>
          <a:xfrm>
            <a:off x="1152971" y="3981450"/>
            <a:ext cx="4224784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77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面向物流服务商的系统重点不是货主侧 TMS，而是资源调度、车辆成本、客户结算和经营分析。</a:t>
            </a:r>
            <a:endParaRPr lang="en-US" sz="1377" dirty="0"/>
          </a:p>
        </p:txBody>
      </p:sp>
      <p:sp>
        <p:nvSpPr>
          <p:cNvPr id="9" name="Text 6"/>
          <p:cNvSpPr/>
          <p:nvPr/>
        </p:nvSpPr>
        <p:spPr>
          <a:xfrm>
            <a:off x="5911304" y="192241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5911304" y="2407593"/>
            <a:ext cx="245060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利润压力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5911304" y="2664916"/>
            <a:ext cx="245060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收入和成本分散，单车、线路、客户利润算不清。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8743801" y="192241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8743801" y="2407593"/>
            <a:ext cx="245075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调度压力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8743801" y="2664916"/>
            <a:ext cx="245075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任务、车辆、司机和线路靠经验匹配。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5911304" y="3659386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5911304" y="4144566"/>
            <a:ext cx="245060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费用压力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5911304" y="4401889"/>
            <a:ext cx="245060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油费、路桥、维修、罚款等费用滞后录入。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8743801" y="3659386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99" dirty="0"/>
          </a:p>
        </p:txBody>
      </p:sp>
      <p:sp>
        <p:nvSpPr>
          <p:cNvPr id="19" name="Text 16"/>
          <p:cNvSpPr/>
          <p:nvPr/>
        </p:nvSpPr>
        <p:spPr>
          <a:xfrm>
            <a:off x="8743801" y="4144566"/>
            <a:ext cx="245075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服务压力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8743801" y="4401889"/>
            <a:ext cx="245075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客户要求状态透明、回单完整、异常及时反馈。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4228505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客户合同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5183684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任务调度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6138863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车辆成本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7094041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经营利润</a:t>
            </a:r>
            <a:endParaRPr lang="en-US" sz="11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lms-04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56402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8831014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成熟 LMS 的共识，是承运资源、执行可视、费用结算和绩效经营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成熟物流和运输管理产品普遍强调承运商/车队管理、可视化执行、货运审计、结算和绩效。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2697212"/>
            <a:ext cx="262711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MARKET CONSENSUS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12949" y="3045916"/>
            <a:ext cx="2627114" cy="8636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836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成熟 LMS 更像物流经营系统，而不是运输任务登记。</a:t>
            </a:r>
            <a:endParaRPr lang="en-US" sz="1836" dirty="0"/>
          </a:p>
        </p:txBody>
      </p:sp>
      <p:sp>
        <p:nvSpPr>
          <p:cNvPr id="8" name="Text 5"/>
          <p:cNvSpPr/>
          <p:nvPr/>
        </p:nvSpPr>
        <p:spPr>
          <a:xfrm>
            <a:off x="1212949" y="3994845"/>
            <a:ext cx="2627114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成熟物流和运输管理产品普遍强调承运商/车队管理、可视化执行、货运审计、结算和绩效。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4959102" y="2955429"/>
            <a:ext cx="1443930" cy="14439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69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物流经营驾驶舱</a:t>
            </a:r>
            <a:endParaRPr lang="en-US" sz="1269" dirty="0"/>
          </a:p>
        </p:txBody>
      </p:sp>
      <p:sp>
        <p:nvSpPr>
          <p:cNvPr id="10" name="Text 7"/>
          <p:cNvSpPr/>
          <p:nvPr/>
        </p:nvSpPr>
        <p:spPr>
          <a:xfrm>
            <a:off x="5199162" y="1936105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</a:t>
            </a:r>
            <a:endParaRPr lang="en-US" sz="1215" dirty="0"/>
          </a:p>
        </p:txBody>
      </p:sp>
      <p:sp>
        <p:nvSpPr>
          <p:cNvPr id="11" name="Text 8"/>
          <p:cNvSpPr/>
          <p:nvPr/>
        </p:nvSpPr>
        <p:spPr>
          <a:xfrm>
            <a:off x="6098381" y="2707630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车辆</a:t>
            </a:r>
            <a:endParaRPr lang="en-US" sz="1215" dirty="0"/>
          </a:p>
        </p:txBody>
      </p:sp>
      <p:sp>
        <p:nvSpPr>
          <p:cNvPr id="12" name="Text 9"/>
          <p:cNvSpPr/>
          <p:nvPr/>
        </p:nvSpPr>
        <p:spPr>
          <a:xfrm>
            <a:off x="6098381" y="4389983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司机</a:t>
            </a:r>
            <a:endParaRPr lang="en-US" sz="1215" dirty="0"/>
          </a:p>
        </p:txBody>
      </p:sp>
      <p:sp>
        <p:nvSpPr>
          <p:cNvPr id="13" name="Text 10"/>
          <p:cNvSpPr/>
          <p:nvPr/>
        </p:nvSpPr>
        <p:spPr>
          <a:xfrm>
            <a:off x="5199162" y="5161508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调度</a:t>
            </a:r>
            <a:endParaRPr lang="en-US" sz="1215" dirty="0"/>
          </a:p>
        </p:txBody>
      </p:sp>
      <p:sp>
        <p:nvSpPr>
          <p:cNvPr id="14" name="Text 11"/>
          <p:cNvSpPr/>
          <p:nvPr/>
        </p:nvSpPr>
        <p:spPr>
          <a:xfrm>
            <a:off x="4299942" y="4389983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成本</a:t>
            </a:r>
            <a:endParaRPr lang="en-US" sz="1215" dirty="0"/>
          </a:p>
        </p:txBody>
      </p:sp>
      <p:sp>
        <p:nvSpPr>
          <p:cNvPr id="15" name="Text 12"/>
          <p:cNvSpPr/>
          <p:nvPr/>
        </p:nvSpPr>
        <p:spPr>
          <a:xfrm>
            <a:off x="4299942" y="2707630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结算</a:t>
            </a:r>
            <a:endParaRPr lang="en-US" sz="1215" dirty="0"/>
          </a:p>
        </p:txBody>
      </p:sp>
      <p:sp>
        <p:nvSpPr>
          <p:cNvPr id="16" name="Text 13"/>
          <p:cNvSpPr/>
          <p:nvPr/>
        </p:nvSpPr>
        <p:spPr>
          <a:xfrm>
            <a:off x="7423547" y="212541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53" dirty="0"/>
          </a:p>
        </p:txBody>
      </p:sp>
      <p:sp>
        <p:nvSpPr>
          <p:cNvPr id="17" name="Text 14"/>
          <p:cNvSpPr/>
          <p:nvPr/>
        </p:nvSpPr>
        <p:spPr>
          <a:xfrm>
            <a:off x="7934325" y="2125414"/>
            <a:ext cx="318135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Descartes / MercuryGate</a:t>
            </a:r>
            <a:endParaRPr lang="en-US" sz="1418" dirty="0"/>
          </a:p>
        </p:txBody>
      </p:sp>
      <p:sp>
        <p:nvSpPr>
          <p:cNvPr id="18" name="Text 15"/>
          <p:cNvSpPr/>
          <p:nvPr/>
        </p:nvSpPr>
        <p:spPr>
          <a:xfrm>
            <a:off x="7934325" y="2386161"/>
            <a:ext cx="318135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强调物流执行、承运商管理、可视性和结算。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7423547" y="3319611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53" dirty="0"/>
          </a:p>
        </p:txBody>
      </p:sp>
      <p:sp>
        <p:nvSpPr>
          <p:cNvPr id="20" name="Text 17"/>
          <p:cNvSpPr/>
          <p:nvPr/>
        </p:nvSpPr>
        <p:spPr>
          <a:xfrm>
            <a:off x="7934325" y="3319611"/>
            <a:ext cx="318135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Oracle / Blue Yonder</a:t>
            </a:r>
            <a:endParaRPr lang="en-US" sz="1418" dirty="0"/>
          </a:p>
        </p:txBody>
      </p:sp>
      <p:sp>
        <p:nvSpPr>
          <p:cNvPr id="21" name="Text 18"/>
          <p:cNvSpPr/>
          <p:nvPr/>
        </p:nvSpPr>
        <p:spPr>
          <a:xfrm>
            <a:off x="7934325" y="3580358"/>
            <a:ext cx="3181350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强调运输网络、费用审计、计划执行和绩效分析。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7423547" y="4618137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53" dirty="0"/>
          </a:p>
        </p:txBody>
      </p:sp>
      <p:sp>
        <p:nvSpPr>
          <p:cNvPr id="23" name="Text 20"/>
          <p:cNvSpPr/>
          <p:nvPr/>
        </p:nvSpPr>
        <p:spPr>
          <a:xfrm>
            <a:off x="7934325" y="4618137"/>
            <a:ext cx="318135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Manhattan</a:t>
            </a:r>
            <a:endParaRPr lang="en-US" sz="1418" dirty="0"/>
          </a:p>
        </p:txBody>
      </p:sp>
      <p:sp>
        <p:nvSpPr>
          <p:cNvPr id="24" name="Text 21"/>
          <p:cNvSpPr/>
          <p:nvPr/>
        </p:nvSpPr>
        <p:spPr>
          <a:xfrm>
            <a:off x="7934325" y="4878884"/>
            <a:ext cx="3181350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强调运输计划、执行、承运商协同和财务结算。</a:t>
            </a:r>
            <a:endParaRPr lang="en-US" sz="1188" dirty="0"/>
          </a:p>
        </p:txBody>
      </p:sp>
      <p:sp>
        <p:nvSpPr>
          <p:cNvPr id="25" name="Text 22"/>
          <p:cNvSpPr/>
          <p:nvPr/>
        </p:nvSpPr>
        <p:spPr>
          <a:xfrm>
            <a:off x="964406" y="5672882"/>
            <a:ext cx="10301288" cy="67582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23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客户购买 LMS，是为了把客户合同、调度执行、车辆费用、回单和结算统一到利润模型。</a:t>
            </a:r>
            <a:endParaRPr lang="en-US" sz="13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lms-05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56402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762054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LMS 的价值通常来自五个业务断点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物流商最常见断点，是执行数据和经营核算脱节。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2925961"/>
            <a:ext cx="3082677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BREAKPOINTS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12949" y="3274665"/>
            <a:ext cx="3082677" cy="58846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836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物流商断点的本质，是任务执行证据和经营成本没有关联。</a:t>
            </a:r>
            <a:endParaRPr lang="en-US" sz="1836" dirty="0"/>
          </a:p>
        </p:txBody>
      </p:sp>
      <p:sp>
        <p:nvSpPr>
          <p:cNvPr id="8" name="Text 5"/>
          <p:cNvSpPr/>
          <p:nvPr/>
        </p:nvSpPr>
        <p:spPr>
          <a:xfrm>
            <a:off x="1212949" y="3948410"/>
            <a:ext cx="3082677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物流商最常见断点，是执行数据和经营核算脱节。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4801791" y="3781276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72" dirty="0"/>
          </a:p>
        </p:txBody>
      </p:sp>
      <p:sp>
        <p:nvSpPr>
          <p:cNvPr id="10" name="Text 7"/>
          <p:cNvSpPr/>
          <p:nvPr/>
        </p:nvSpPr>
        <p:spPr>
          <a:xfrm>
            <a:off x="4801791" y="4230439"/>
            <a:ext cx="985242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客户合同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4801791" y="4521994"/>
            <a:ext cx="985242" cy="87094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线路、价格、服务要求和账期没有统一管理。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6138118" y="3781276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72" dirty="0"/>
          </a:p>
        </p:txBody>
      </p:sp>
      <p:sp>
        <p:nvSpPr>
          <p:cNvPr id="13" name="Text 10"/>
          <p:cNvSpPr/>
          <p:nvPr/>
        </p:nvSpPr>
        <p:spPr>
          <a:xfrm>
            <a:off x="6138118" y="4230439"/>
            <a:ext cx="98539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任务调度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6138118" y="4521994"/>
            <a:ext cx="985391" cy="87094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车辆、司机、线路、货物和时效匹配靠人工。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7474595" y="3959572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72" dirty="0"/>
          </a:p>
        </p:txBody>
      </p:sp>
      <p:sp>
        <p:nvSpPr>
          <p:cNvPr id="16" name="Text 13"/>
          <p:cNvSpPr/>
          <p:nvPr/>
        </p:nvSpPr>
        <p:spPr>
          <a:xfrm>
            <a:off x="7474595" y="4408736"/>
            <a:ext cx="985242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执行反馈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7474595" y="4700290"/>
            <a:ext cx="985242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发车、到达、签收和异常回传不及时。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8810923" y="3765500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72" dirty="0"/>
          </a:p>
        </p:txBody>
      </p:sp>
      <p:sp>
        <p:nvSpPr>
          <p:cNvPr id="19" name="Text 16"/>
          <p:cNvSpPr/>
          <p:nvPr/>
        </p:nvSpPr>
        <p:spPr>
          <a:xfrm>
            <a:off x="8810923" y="4214664"/>
            <a:ext cx="98539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成本归集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8810923" y="4506218"/>
            <a:ext cx="985391" cy="87094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单车、司机、线路费用分散在票据和表格里。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10147399" y="3675459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72" dirty="0"/>
          </a:p>
        </p:txBody>
      </p:sp>
      <p:sp>
        <p:nvSpPr>
          <p:cNvPr id="22" name="Text 19"/>
          <p:cNvSpPr/>
          <p:nvPr/>
        </p:nvSpPr>
        <p:spPr>
          <a:xfrm>
            <a:off x="10147399" y="4124623"/>
            <a:ext cx="98539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结算分析</a:t>
            </a:r>
            <a:endParaRPr lang="en-US" sz="1418" dirty="0"/>
          </a:p>
        </p:txBody>
      </p:sp>
      <p:sp>
        <p:nvSpPr>
          <p:cNvPr id="23" name="Text 20"/>
          <p:cNvSpPr/>
          <p:nvPr/>
        </p:nvSpPr>
        <p:spPr>
          <a:xfrm>
            <a:off x="10147399" y="4416177"/>
            <a:ext cx="985391" cy="87094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客户结算、司机提成、承运商对账和利润滞后。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964406" y="5641925"/>
            <a:ext cx="10301288" cy="6587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7791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这些断点长期靠人补位，管理就会停留在事后统计，难以升级为过程控制。</a:t>
            </a:r>
            <a:endParaRPr lang="en-US" sz="118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lms-06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56402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372398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LMS 要从台账工具升级为业务运营系统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客户需要看到系统如何从记录结果，走向驱动流程，再走向经营优化。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83035" y="3574256"/>
            <a:ext cx="432346" cy="43234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99672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53" dirty="0"/>
          </a:p>
        </p:txBody>
      </p:sp>
      <p:sp>
        <p:nvSpPr>
          <p:cNvPr id="7" name="Text 4"/>
          <p:cNvSpPr/>
          <p:nvPr/>
        </p:nvSpPr>
        <p:spPr>
          <a:xfrm>
            <a:off x="1183035" y="4097089"/>
            <a:ext cx="2417713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64748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台账阶段</a:t>
            </a:r>
            <a:endParaRPr lang="en-US" sz="1107" dirty="0"/>
          </a:p>
        </p:txBody>
      </p:sp>
      <p:sp>
        <p:nvSpPr>
          <p:cNvPr id="8" name="Text 5"/>
          <p:cNvSpPr/>
          <p:nvPr/>
        </p:nvSpPr>
        <p:spPr>
          <a:xfrm>
            <a:off x="1183035" y="4417070"/>
            <a:ext cx="2417713" cy="328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97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记录结果</a:t>
            </a:r>
            <a:endParaRPr lang="en-US" sz="1971" dirty="0"/>
          </a:p>
        </p:txBody>
      </p:sp>
      <p:sp>
        <p:nvSpPr>
          <p:cNvPr id="9" name="Text 6"/>
          <p:cNvSpPr/>
          <p:nvPr/>
        </p:nvSpPr>
        <p:spPr>
          <a:xfrm>
            <a:off x="1183035" y="4813697"/>
            <a:ext cx="241771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能登记任务，但算不清客户、车辆和线路利润。</a:t>
            </a:r>
            <a:endParaRPr lang="en-US" sz="1188" dirty="0"/>
          </a:p>
        </p:txBody>
      </p:sp>
      <p:sp>
        <p:nvSpPr>
          <p:cNvPr id="10" name="Text 7"/>
          <p:cNvSpPr/>
          <p:nvPr/>
        </p:nvSpPr>
        <p:spPr>
          <a:xfrm>
            <a:off x="4171355" y="3265587"/>
            <a:ext cx="432346" cy="43234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99672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53" dirty="0"/>
          </a:p>
        </p:txBody>
      </p:sp>
      <p:sp>
        <p:nvSpPr>
          <p:cNvPr id="11" name="Text 8"/>
          <p:cNvSpPr/>
          <p:nvPr/>
        </p:nvSpPr>
        <p:spPr>
          <a:xfrm>
            <a:off x="4171355" y="3788420"/>
            <a:ext cx="2907506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64748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闭环阶段</a:t>
            </a:r>
            <a:endParaRPr lang="en-US" sz="1107" dirty="0"/>
          </a:p>
        </p:txBody>
      </p:sp>
      <p:sp>
        <p:nvSpPr>
          <p:cNvPr id="12" name="Text 9"/>
          <p:cNvSpPr/>
          <p:nvPr/>
        </p:nvSpPr>
        <p:spPr>
          <a:xfrm>
            <a:off x="4171355" y="4108400"/>
            <a:ext cx="2907506" cy="328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97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驱动过程</a:t>
            </a:r>
            <a:endParaRPr lang="en-US" sz="1971" dirty="0"/>
          </a:p>
        </p:txBody>
      </p:sp>
      <p:sp>
        <p:nvSpPr>
          <p:cNvPr id="13" name="Text 10"/>
          <p:cNvSpPr/>
          <p:nvPr/>
        </p:nvSpPr>
        <p:spPr>
          <a:xfrm>
            <a:off x="4171355" y="4505027"/>
            <a:ext cx="290750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用任务、车辆、费用、回单和结算驱动物流运营。</a:t>
            </a:r>
            <a:endParaRPr lang="en-US" sz="1188" dirty="0"/>
          </a:p>
        </p:txBody>
      </p:sp>
      <p:sp>
        <p:nvSpPr>
          <p:cNvPr id="14" name="Text 11"/>
          <p:cNvSpPr/>
          <p:nvPr/>
        </p:nvSpPr>
        <p:spPr>
          <a:xfrm>
            <a:off x="7649468" y="2957066"/>
            <a:ext cx="432346" cy="43234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99672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53" dirty="0"/>
          </a:p>
        </p:txBody>
      </p:sp>
      <p:sp>
        <p:nvSpPr>
          <p:cNvPr id="15" name="Text 12"/>
          <p:cNvSpPr/>
          <p:nvPr/>
        </p:nvSpPr>
        <p:spPr>
          <a:xfrm>
            <a:off x="7649468" y="3479899"/>
            <a:ext cx="3397597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64748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优化阶段</a:t>
            </a:r>
            <a:endParaRPr lang="en-US" sz="1107" dirty="0"/>
          </a:p>
        </p:txBody>
      </p:sp>
      <p:sp>
        <p:nvSpPr>
          <p:cNvPr id="16" name="Text 13"/>
          <p:cNvSpPr/>
          <p:nvPr/>
        </p:nvSpPr>
        <p:spPr>
          <a:xfrm>
            <a:off x="7649468" y="3799880"/>
            <a:ext cx="3397597" cy="328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97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持续改进</a:t>
            </a:r>
            <a:endParaRPr lang="en-US" sz="1971" dirty="0"/>
          </a:p>
        </p:txBody>
      </p:sp>
      <p:sp>
        <p:nvSpPr>
          <p:cNvPr id="17" name="Text 14"/>
          <p:cNvSpPr/>
          <p:nvPr/>
        </p:nvSpPr>
        <p:spPr>
          <a:xfrm>
            <a:off x="7649468" y="4196507"/>
            <a:ext cx="3397597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用单车利润、线路效率、客户贡献和服务绩效优化经营。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1118592" y="5995095"/>
            <a:ext cx="2476054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建设逻辑</a:t>
            </a:r>
            <a:endParaRPr lang="en-US" sz="1350" dirty="0"/>
          </a:p>
        </p:txBody>
      </p:sp>
      <p:sp>
        <p:nvSpPr>
          <p:cNvPr id="19" name="Text 16"/>
          <p:cNvSpPr/>
          <p:nvPr/>
        </p:nvSpPr>
        <p:spPr>
          <a:xfrm>
            <a:off x="3650754" y="5895529"/>
            <a:ext cx="2158008" cy="4752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任务可信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6301978" y="5895529"/>
            <a:ext cx="2158157" cy="4752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成本可控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8953351" y="5895529"/>
            <a:ext cx="2158008" cy="4752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利润可优化</a:t>
            </a:r>
            <a:endParaRPr lang="en-US" sz="118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lms-07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56402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982742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LMS 建设建议先跑通闭环，再扩展智能优化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先跑通任务执行和费用归集，再做经营分析和智能调度。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3338959" y="2000994"/>
            <a:ext cx="1581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8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第三阶段</a:t>
            </a:r>
            <a:endParaRPr lang="en-US" sz="1080" dirty="0"/>
          </a:p>
        </p:txBody>
      </p:sp>
      <p:sp>
        <p:nvSpPr>
          <p:cNvPr id="7" name="Text 4"/>
          <p:cNvSpPr/>
          <p:nvPr/>
        </p:nvSpPr>
        <p:spPr>
          <a:xfrm>
            <a:off x="5070574" y="1943844"/>
            <a:ext cx="382041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70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经营优化</a:t>
            </a:r>
            <a:endParaRPr lang="en-US" sz="1701" dirty="0"/>
          </a:p>
        </p:txBody>
      </p:sp>
      <p:sp>
        <p:nvSpPr>
          <p:cNvPr id="8" name="Text 5"/>
          <p:cNvSpPr/>
          <p:nvPr/>
        </p:nvSpPr>
        <p:spPr>
          <a:xfrm>
            <a:off x="5070574" y="2377232"/>
            <a:ext cx="382041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客户利润、线路优化、车队绩效和智能调度。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2680692" y="3163044"/>
            <a:ext cx="1581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8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第二阶段</a:t>
            </a:r>
            <a:endParaRPr lang="en-US" sz="1080" dirty="0"/>
          </a:p>
        </p:txBody>
      </p:sp>
      <p:sp>
        <p:nvSpPr>
          <p:cNvPr id="10" name="Text 7"/>
          <p:cNvSpPr/>
          <p:nvPr/>
        </p:nvSpPr>
        <p:spPr>
          <a:xfrm>
            <a:off x="4412307" y="3105894"/>
            <a:ext cx="5137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70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成本管控</a:t>
            </a:r>
            <a:endParaRPr lang="en-US" sz="1701" dirty="0"/>
          </a:p>
        </p:txBody>
      </p:sp>
      <p:sp>
        <p:nvSpPr>
          <p:cNvPr id="11" name="Text 8"/>
          <p:cNvSpPr/>
          <p:nvPr/>
        </p:nvSpPr>
        <p:spPr>
          <a:xfrm>
            <a:off x="4412307" y="3539282"/>
            <a:ext cx="513710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费用归集、结算对账、司机/车辆绩效。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2186880" y="4379565"/>
            <a:ext cx="1581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8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第一阶段</a:t>
            </a:r>
            <a:endParaRPr lang="en-US" sz="1080" dirty="0"/>
          </a:p>
        </p:txBody>
      </p:sp>
      <p:sp>
        <p:nvSpPr>
          <p:cNvPr id="13" name="Text 10"/>
          <p:cNvSpPr/>
          <p:nvPr/>
        </p:nvSpPr>
        <p:spPr>
          <a:xfrm>
            <a:off x="3918496" y="4322415"/>
            <a:ext cx="612472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70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执行闭环</a:t>
            </a:r>
            <a:endParaRPr lang="en-US" sz="1701" dirty="0"/>
          </a:p>
        </p:txBody>
      </p:sp>
      <p:sp>
        <p:nvSpPr>
          <p:cNvPr id="14" name="Text 11"/>
          <p:cNvSpPr/>
          <p:nvPr/>
        </p:nvSpPr>
        <p:spPr>
          <a:xfrm>
            <a:off x="3918496" y="4864150"/>
            <a:ext cx="612472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客户、合同、任务、车辆、司机、回单。</a:t>
            </a:r>
            <a:endParaRPr lang="en-US" sz="118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lms-08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56402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7915573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围绕客户、车辆、司机、费用和结算，设计 LMS 业务蓝图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LMS 是物流服务商自己的经营中枢，强调利润而不是单纯跟踪。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47329" y="1943844"/>
            <a:ext cx="1958280" cy="3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LMS 方案中枢</a:t>
            </a:r>
            <a:endParaRPr lang="en-US" sz="1350" dirty="0"/>
          </a:p>
        </p:txBody>
      </p:sp>
      <p:sp>
        <p:nvSpPr>
          <p:cNvPr id="7" name="Text 4"/>
          <p:cNvSpPr/>
          <p:nvPr/>
        </p:nvSpPr>
        <p:spPr>
          <a:xfrm>
            <a:off x="3631406" y="2656136"/>
            <a:ext cx="3393281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输入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3631406" y="2954238"/>
            <a:ext cx="339328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客户合同、线路价格、车辆司机、任务需求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7519988" y="2656136"/>
            <a:ext cx="3393281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执行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7519988" y="2954238"/>
            <a:ext cx="339328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调度、发车、节点、异常、回单、费用录入</a:t>
            </a:r>
            <a:endParaRPr lang="en-US" sz="1188" dirty="0"/>
          </a:p>
        </p:txBody>
      </p:sp>
      <p:sp>
        <p:nvSpPr>
          <p:cNvPr id="11" name="Text 8"/>
          <p:cNvSpPr/>
          <p:nvPr/>
        </p:nvSpPr>
        <p:spPr>
          <a:xfrm>
            <a:off x="3631406" y="4456361"/>
            <a:ext cx="3393281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输出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3631406" y="4754463"/>
            <a:ext cx="339328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客户结算、单车利润、线路成本、司机绩效</a:t>
            </a:r>
            <a:endParaRPr lang="en-US" sz="1188" dirty="0"/>
          </a:p>
        </p:txBody>
      </p:sp>
      <p:sp>
        <p:nvSpPr>
          <p:cNvPr id="13" name="Text 10"/>
          <p:cNvSpPr/>
          <p:nvPr/>
        </p:nvSpPr>
        <p:spPr>
          <a:xfrm>
            <a:off x="7519988" y="4456361"/>
            <a:ext cx="3393281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适配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7519988" y="4754463"/>
            <a:ext cx="3393281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按企业现有系统、组织分工和管理口径规划接口、报表和二期扩展。</a:t>
            </a:r>
            <a:endParaRPr lang="en-US" sz="118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lms-09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56402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295900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首期先跑通“客户任务到经营结算”闭环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先让每个任务从派发到结算能够核算利润。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2890689" y="1991767"/>
            <a:ext cx="162818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99672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72" dirty="0"/>
          </a:p>
        </p:txBody>
      </p:sp>
      <p:sp>
        <p:nvSpPr>
          <p:cNvPr id="7" name="Text 4"/>
          <p:cNvSpPr/>
          <p:nvPr/>
        </p:nvSpPr>
        <p:spPr>
          <a:xfrm>
            <a:off x="2781598" y="2480370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合同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4113609" y="298623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99672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72" dirty="0"/>
          </a:p>
        </p:txBody>
      </p:sp>
      <p:sp>
        <p:nvSpPr>
          <p:cNvPr id="9" name="Text 6"/>
          <p:cNvSpPr/>
          <p:nvPr/>
        </p:nvSpPr>
        <p:spPr>
          <a:xfrm>
            <a:off x="4016276" y="3474839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任务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3599259" y="432360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99672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72" dirty="0"/>
          </a:p>
        </p:txBody>
      </p:sp>
      <p:sp>
        <p:nvSpPr>
          <p:cNvPr id="11" name="Text 8"/>
          <p:cNvSpPr/>
          <p:nvPr/>
        </p:nvSpPr>
        <p:spPr>
          <a:xfrm>
            <a:off x="3501926" y="4812209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调度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1987451" y="432360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99672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72" dirty="0"/>
          </a:p>
        </p:txBody>
      </p:sp>
      <p:sp>
        <p:nvSpPr>
          <p:cNvPr id="13" name="Text 10"/>
          <p:cNvSpPr/>
          <p:nvPr/>
        </p:nvSpPr>
        <p:spPr>
          <a:xfrm>
            <a:off x="1890117" y="4812209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回单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1473101" y="298623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99672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72" dirty="0"/>
          </a:p>
        </p:txBody>
      </p:sp>
      <p:sp>
        <p:nvSpPr>
          <p:cNvPr id="15" name="Text 12"/>
          <p:cNvSpPr/>
          <p:nvPr/>
        </p:nvSpPr>
        <p:spPr>
          <a:xfrm>
            <a:off x="1375767" y="3474839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结算</a:t>
            </a:r>
            <a:endParaRPr lang="en-US" sz="1350" dirty="0"/>
          </a:p>
        </p:txBody>
      </p:sp>
      <p:sp>
        <p:nvSpPr>
          <p:cNvPr id="16" name="Text 13"/>
          <p:cNvSpPr/>
          <p:nvPr/>
        </p:nvSpPr>
        <p:spPr>
          <a:xfrm>
            <a:off x="5158829" y="1999506"/>
            <a:ext cx="5950000" cy="24214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每个节点可追踪</a:t>
            </a:r>
            <a:endParaRPr lang="en-US" sz="1296" dirty="0"/>
          </a:p>
        </p:txBody>
      </p:sp>
      <p:sp>
        <p:nvSpPr>
          <p:cNvPr id="17" name="Text 14"/>
          <p:cNvSpPr/>
          <p:nvPr/>
        </p:nvSpPr>
        <p:spPr>
          <a:xfrm>
            <a:off x="5158829" y="2244626"/>
            <a:ext cx="595000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客户、任务、车辆、司机、费用和回单统一关联。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5158829" y="3134320"/>
            <a:ext cx="5950000" cy="24214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每个异常可闭环</a:t>
            </a:r>
            <a:endParaRPr lang="en-US" sz="1296" dirty="0"/>
          </a:p>
        </p:txBody>
      </p:sp>
      <p:sp>
        <p:nvSpPr>
          <p:cNvPr id="19" name="Text 16"/>
          <p:cNvSpPr/>
          <p:nvPr/>
        </p:nvSpPr>
        <p:spPr>
          <a:xfrm>
            <a:off x="5158829" y="3379440"/>
            <a:ext cx="595000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延误、回单缺失、费用差异和赔付有闭环。</a:t>
            </a:r>
            <a:endParaRPr lang="en-US" sz="118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icrosoft YaHei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icrosoft YaHe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一同数字技术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LMS 项目说明文档</dc:title>
  <dc:subject>LMS 项目说明文档</dc:subject>
  <dc:creator>一同数字技术</dc:creator>
  <cp:lastModifiedBy>一同数字技术</cp:lastModifiedBy>
  <cp:revision>1</cp:revision>
  <dcterms:created xsi:type="dcterms:W3CDTF">2026-05-26T20:26:53Z</dcterms:created>
  <dcterms:modified xsi:type="dcterms:W3CDTF">2026-05-26T20:26:53Z</dcterms:modified>
</cp:coreProperties>
</file>