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财务管理行业解决方案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439415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财务管理系统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3527078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把财务从事后记账升级为业财一体经营中枢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67451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的关键对象是科目、凭证、往来、发票、资金和预算。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总账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科目、凭证、期间、辅助核算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往来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客户、供应商、应收、应付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报销、付款、预算、附件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资金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账户、流水、收款、付款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报表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利润、现金流、税务、管理报表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61590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应收管理要串起订单、发票和回款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应收风险不能等到月底才发现。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382711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订单确认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45381" y="4123879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确认合同、订单和客户账期。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382711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应收生成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27040" y="4123879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按交付或开票形成应收。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2011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71028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开票收款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08848" y="400704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记录发票、收款和核销。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3883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逾期提醒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390656" y="383559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账期、超期和风险客户预警。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8582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36738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回款分析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472464" y="3664148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按客户、销售和区域复盘。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350818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过程治理</a:t>
            </a:r>
            <a:endParaRPr lang="en-US" sz="1458" dirty="0"/>
          </a:p>
        </p:txBody>
      </p:sp>
      <p:sp>
        <p:nvSpPr>
          <p:cNvPr id="22" name="Text 19"/>
          <p:cNvSpPr/>
          <p:nvPr/>
        </p:nvSpPr>
        <p:spPr>
          <a:xfrm>
            <a:off x="3630067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任务驱动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192762"/>
            <a:ext cx="1827907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状态校验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结果复盘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2624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应付管理要串起采购、收货和付款审批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应付准确性来自采购和收货证据。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采购匹配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匹配采购订单、到货、质检和发票。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差异确认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处理数量、价格、质量扣款。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付款计划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按账期、资金和审批生成计划。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付款执行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付款、银行流水和凭证联动。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供应分析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按供应商看付款和风险。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92100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预算费用要从事后统计变成事前控制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费用流程最能体现财务管控价值。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预算申请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按部门、项目和科目配置预算。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费用报销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提交附件、发票和业务说明。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预算占用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审批时校验额度和规则。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付款核销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付款、凭证和预算释放联动。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费用分析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按部门、项目和类型复盘。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20045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看板要围绕现金流、往来、预算和关账风险组织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看板要服务经营层，而不是只输出会计报表。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2007840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61754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财务看板必须回答现金和风险在哪里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60315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重点是现金流、账龄、预算执行、付款风险和关账进度。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62496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现金</a:t>
            </a:r>
            <a:endParaRPr lang="en-US" sz="3173" dirty="0"/>
          </a:p>
        </p:txBody>
      </p:sp>
      <p:sp>
        <p:nvSpPr>
          <p:cNvPr id="10" name="Text 7"/>
          <p:cNvSpPr/>
          <p:nvPr/>
        </p:nvSpPr>
        <p:spPr>
          <a:xfrm>
            <a:off x="1162496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余额/预测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1162496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账户余额、收付款计划和现金流。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60440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往来</a:t>
            </a:r>
            <a:endParaRPr lang="en-US" sz="3173" dirty="0"/>
          </a:p>
        </p:txBody>
      </p:sp>
      <p:sp>
        <p:nvSpPr>
          <p:cNvPr id="13" name="Text 10"/>
          <p:cNvSpPr/>
          <p:nvPr/>
        </p:nvSpPr>
        <p:spPr>
          <a:xfrm>
            <a:off x="3760440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逾期额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3760440" y="4421088"/>
            <a:ext cx="211127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应收应付、账龄和逾期风险。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358384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</a:t>
            </a:r>
            <a:endParaRPr lang="en-US" sz="3173" dirty="0"/>
          </a:p>
        </p:txBody>
      </p:sp>
      <p:sp>
        <p:nvSpPr>
          <p:cNvPr id="16" name="Text 13"/>
          <p:cNvSpPr/>
          <p:nvPr/>
        </p:nvSpPr>
        <p:spPr>
          <a:xfrm>
            <a:off x="6358384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执行率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6358384" y="4421088"/>
            <a:ext cx="211127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预算占用、超支和部门费用。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956328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关账</a:t>
            </a:r>
            <a:endParaRPr lang="en-US" sz="3173" dirty="0"/>
          </a:p>
        </p:txBody>
      </p:sp>
      <p:sp>
        <p:nvSpPr>
          <p:cNvPr id="19" name="Text 16"/>
          <p:cNvSpPr/>
          <p:nvPr/>
        </p:nvSpPr>
        <p:spPr>
          <a:xfrm>
            <a:off x="8956328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完成度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8956328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凭证、对账、税务和报表进度。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89535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FMS、哪些保留、哪些需要定制开发或接口适配。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61455" y="347766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61455" y="3796754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61455" y="414501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123134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4123134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6743998" y="2365177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743998" y="2636193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FMS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9365010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9365010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123134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4123134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6743998" y="4570065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6743998" y="4841081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365010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365010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14858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财务、业务、审批人和管理层要围绕同一财务口径协同。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1963192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11896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权限要围绕财务控制责任设计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10458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业务、会计、出纳、财务主管和管理层围绕同一套财务口径协同。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19634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1613297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会计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13297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凭证、总账、往来和报表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79441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5073104" y="3703141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出纳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73104" y="3963888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收款、付款、银行流水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039398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8533061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业务部门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533061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提交单据、报销和付款申请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9634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1613297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财务主管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613297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审核、预算、关账和风险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579441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073104" y="5133082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073104" y="5393829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查看利润、现金和预算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8039398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8533061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系统管理员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8533061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科目、权限、审批和规则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6942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验收要选择真实应收、应付或费用流程。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173462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27375"/>
            <a:ext cx="3516511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用真实应收应付或费用流程验收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277916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必须跑通单据、审批、凭证、收付、核销和报表。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535436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真实单据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828330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用订单/采购/报销生成财务处理依据。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535436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真实审批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828330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跑通预算、附件、审批和付款。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真实收付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记录收款或付款并核销。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66576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真实报表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958655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输出往来、预算或现金流视图。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6942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先跑高频财务流程，再扩展经营财务分析。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196006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705719" y="1960066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705719" y="2261890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梳理总账、往来、费用、资金和报表现状。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28117" y="265152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1705719" y="2651522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基础配置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705719" y="2953345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科目、组织、权限、审批、预算和账户。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28117" y="33429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1705719" y="3342977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样板流程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705719" y="3644801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跑通应收/应付/费用一个主流程。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403443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705719" y="4034433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关账验收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705719" y="4336256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验证凭证、核销、报表和异常。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28117" y="472588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1705719" y="4725888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经营扩展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705719" y="5027712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再做报表看板、移动端、必要接口和二期功能。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546973"/>
            <a:ext cx="10301288" cy="7581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样板单据 -&gt; 凭证核销 -&gt; 资金预算 -&gt; 关账报表</a:t>
            </a:r>
            <a:endParaRPr lang="en-US" sz="14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84348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客户接收的是一套业财协同规则。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4339" y="2983260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D7B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44339" y="3486299"/>
            <a:ext cx="3936206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交付的是一套业财协同和财务控制规则。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44339" y="4289822"/>
            <a:ext cx="3936206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客户接收的是一套业财协同规则。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5691188" y="200263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691188" y="2470547"/>
            <a:ext cx="25281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691188" y="2727871"/>
            <a:ext cx="25281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总账、应收、应付、费用、资金、预算、报表。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573839" y="200263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573839" y="2470547"/>
            <a:ext cx="25281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573839" y="2727871"/>
            <a:ext cx="25281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科目、期间、审批、预算、税率和核销。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691188" y="366995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691188" y="4137868"/>
            <a:ext cx="25281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691188" y="4395192"/>
            <a:ext cx="25281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科目模板、流程脚本、报表样例和验收指标。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6032450" y="536852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科目体系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6987629" y="536852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审批规则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42808" y="536852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预算口径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897987" y="536852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核销流程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9853166" y="536852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报表样例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88044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解决的不是“凭证录入”，而是业务、资金和合规可控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客户需要看到总账、应收、应付、费用、预算、资金、税务和报表如何承接业务流程。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4339" y="2858691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D7B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44339" y="3361730"/>
            <a:ext cx="3936206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把财务从事后记账升级为业财一体经营中枢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44339" y="4165253"/>
            <a:ext cx="3936206" cy="53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客户需要看到总账、应收、应付、费用、预算、资金、税务和报表如何承接业务流程。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5691188" y="200263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691188" y="2470547"/>
            <a:ext cx="25281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每一笔业务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691188" y="2727871"/>
            <a:ext cx="25281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订单、采购、费用、资产和薪酬可形成财务依据。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573839" y="200263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573839" y="2470547"/>
            <a:ext cx="25281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每一次收付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573839" y="2727871"/>
            <a:ext cx="25281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发票、应收应付、银行流水和对账状态清楚。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691188" y="366995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691188" y="4137868"/>
            <a:ext cx="25281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每一个风险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691188" y="4395192"/>
            <a:ext cx="25281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预算超支、逾期回款、异常付款和关账风险可提前发现。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6787009" y="536852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440364" y="536852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凭证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8093720" y="536852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收付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747075" y="536852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9400431" y="536852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报表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45383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FMS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4339" y="2755255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D7B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44339" y="3258294"/>
            <a:ext cx="3936206" cy="11096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44339" y="4419005"/>
            <a:ext cx="3936206" cy="53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5691188" y="193610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691188" y="2404021"/>
            <a:ext cx="25281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691188" y="2661345"/>
            <a:ext cx="25281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不只做凭证录入，而是围绕业务、凭证、收付、预算、报表形成可运行闭环。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573839" y="193610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573839" y="2404021"/>
            <a:ext cx="25281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573839" y="2661345"/>
            <a:ext cx="25281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691188" y="367858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691188" y="4146500"/>
            <a:ext cx="25281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691188" y="4403824"/>
            <a:ext cx="25281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213997" y="5518696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8018264" y="5518696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8822531" y="5518696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E9D7B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DFC49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选择财务场景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优先选应收、应付或费用报销。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DFC49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整理财务规则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准备科目、审批、预算、发票和收付口径。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DFC49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用真实单据评审业财闭环。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903148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的客户购买动力，来自关账效率、资金风险和业财数据一致性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成熟财务云产品都强调总账、应收应付、费用、现金、预算、合规和实时财务洞察。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390180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D7B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893219"/>
            <a:ext cx="4224784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的价值是让财务从月底补账变成实时经营控制。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798094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成熟财务云产品都强调总账、应收应付、费用、现金、预算、合规和实时财务洞察。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关账压力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业务单据和财务凭证脱节，月末集中补数据。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往来压力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应收应付、发票、收付款和对账分散。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资金压力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付款计划、现金流和银行流水缺少统一视图。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合规压力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税务、审批、预算和审计证据需要完整留痕。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2850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业财单据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8368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应收应付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资金预算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09404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关账报表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82803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FMS 的共识，是业财一体、连续关账、资金可视和合规报表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5363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SAP S/4HANA Finance、Oracle ERP Financials、Workday Financial Management、Dynamics 365 Finance 都围绕自动化财务和实时经营展开。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8719" y="2201466"/>
            <a:ext cx="987266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78719" y="2550170"/>
            <a:ext cx="9872663" cy="2847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64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成熟财务系统都强调业财一体和实时洞察，而不是凭证录入。</a:t>
            </a:r>
            <a:endParaRPr lang="en-US" sz="1647" dirty="0"/>
          </a:p>
        </p:txBody>
      </p:sp>
      <p:sp>
        <p:nvSpPr>
          <p:cNvPr id="8" name="Text 5"/>
          <p:cNvSpPr/>
          <p:nvPr/>
        </p:nvSpPr>
        <p:spPr>
          <a:xfrm>
            <a:off x="1178719" y="2920157"/>
            <a:ext cx="987266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SAP S/4HANA Finance、Oracle ERP Financials、Workday Financial Management、Dynamics 365 Finance 都围绕自动化财务和实时经营展开。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420517" y="4418112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业财控制中枢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3660577" y="3834408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总账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6261497" y="460593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应收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6261497" y="5417046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应付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3660577" y="6188571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资金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1059656" y="5417046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1059656" y="460593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关账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7562701" y="3774430"/>
            <a:ext cx="363736" cy="36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1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18" dirty="0"/>
          </a:p>
        </p:txBody>
      </p:sp>
      <p:sp>
        <p:nvSpPr>
          <p:cNvPr id="17" name="Text 14"/>
          <p:cNvSpPr/>
          <p:nvPr/>
        </p:nvSpPr>
        <p:spPr>
          <a:xfrm>
            <a:off x="8073479" y="3774430"/>
            <a:ext cx="30661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SAP / Oracle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8073479" y="4035177"/>
            <a:ext cx="306615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强调财务核心、自动化、关账、合规和实时分析。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562701" y="4886474"/>
            <a:ext cx="363736" cy="36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1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18" dirty="0"/>
          </a:p>
        </p:txBody>
      </p:sp>
      <p:sp>
        <p:nvSpPr>
          <p:cNvPr id="20" name="Text 17"/>
          <p:cNvSpPr/>
          <p:nvPr/>
        </p:nvSpPr>
        <p:spPr>
          <a:xfrm>
            <a:off x="8073479" y="4886474"/>
            <a:ext cx="30661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Workday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8073479" y="5147221"/>
            <a:ext cx="30661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强调统一财务数据、规划、报表和业务洞察。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562701" y="5790456"/>
            <a:ext cx="363736" cy="36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1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18" dirty="0"/>
          </a:p>
        </p:txBody>
      </p:sp>
      <p:sp>
        <p:nvSpPr>
          <p:cNvPr id="23" name="Text 20"/>
          <p:cNvSpPr/>
          <p:nvPr/>
        </p:nvSpPr>
        <p:spPr>
          <a:xfrm>
            <a:off x="8073479" y="5790456"/>
            <a:ext cx="30661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Dynamics 365 Finance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8073479" y="6051203"/>
            <a:ext cx="306615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强调财务自动化、预算、现金流和全球化财务管理。</a:t>
            </a:r>
            <a:endParaRPr lang="en-US" sz="11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75907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财务断点通常不是会计科目问题，而是业务数据不能及时变成可信财务数据。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815382"/>
            <a:ext cx="290780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64086"/>
            <a:ext cx="2907804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财务断点的本质，是业务事实不能及时变成可信的财务数据。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113014"/>
            <a:ext cx="29078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财务断点通常不是会计科目问题，而是业务数据不能及时变成可信财务数据。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731097" y="1888034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5271046" y="1888034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业务发生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271046" y="2133302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订单、采购、资产、工资和报销分散。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731097" y="266447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5271046" y="2664470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费用审批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271046" y="2909739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预算占用、审批、附件和发票口径不一致。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731097" y="344090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5271046" y="3440906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往来核对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271046" y="3686175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应收应付、开票、收付和对账周期长。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731097" y="4217343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5271046" y="4217343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资金管理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271046" y="4462611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付款计划、银行流水和现金预测不连贯。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731097" y="4993779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271046" y="4993779"/>
            <a:ext cx="583942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报表关账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271046" y="5239048"/>
            <a:ext cx="583942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凭证、成本、税务和管理报表靠事后整理。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95801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17203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6942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能做账，但业务和财务仍靠人工衔接。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用业务单据、审批、收付、预算和凭证驱动财务流程。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306109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583930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903911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300538"/>
            <a:ext cx="339759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用现金流、预算、利润和风险数据支持经营决策。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单据可信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资金可控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97976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先打通应收应付和费用，再扩展预算、资金和经营分析。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经营财务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利润分析、现金预测、预算模拟和风险预警。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业财协同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订单、采购、资产、人事、费用和税务联动。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总账、应收、应付、费用、收付和报表。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82803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围绕订单、采购、资产、人事、资金和报表，设计 FMS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是业务数据进入财务语言的转换中枢。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9067354" y="1943844"/>
            <a:ext cx="1924050" cy="3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FMS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316831" y="2656136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316831" y="2954238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订单、采购、费用、资产、工资、银行流水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31160" y="2656136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231160" y="2954238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审批、凭证、应收、应付、收款、付款、关账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1316831" y="4456361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316831" y="4754463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利润、现金流、预算执行、税务和管理报表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31160" y="4456361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5231160" y="4754463"/>
            <a:ext cx="341902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fms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121B2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9590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首期先跑通“业务单据到财务报表”闭环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先让高频业务单据进入财务闭环。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单据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凭证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收付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161E3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报表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业务、凭证、发票、收付和报表统一。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预算超支、逾期回款、异常付款和关账差异有闭环。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FMS 项目说明文档</dc:title>
  <dc:subject>FMS 项目说明文档</dc:subject>
  <dc:creator>一同数字技术</dc:creator>
  <cp:lastModifiedBy>一同数字技术</cp:lastModifiedBy>
  <cp:revision>1</cp:revision>
  <dcterms:created xsi:type="dcterms:W3CDTF">2026-05-26T20:26:44Z</dcterms:created>
  <dcterms:modified xsi:type="dcterms:W3CDTF">2026-05-26T20:26:44Z</dcterms:modified>
</cp:coreProperties>
</file>