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notesMasterIdLst>
    <p:notesMasterId r:id="rId2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eam-0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28725" y="752475"/>
            <a:ext cx="104626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27314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296" dirty="0"/>
          </a:p>
        </p:txBody>
      </p:sp>
      <p:sp>
        <p:nvSpPr>
          <p:cNvPr id="4" name="Text 1"/>
          <p:cNvSpPr/>
          <p:nvPr/>
        </p:nvSpPr>
        <p:spPr>
          <a:xfrm>
            <a:off x="876300" y="2666107"/>
            <a:ext cx="1761827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资产运维行业解决方案</a:t>
            </a:r>
            <a:endParaRPr lang="en-US" sz="972" dirty="0"/>
          </a:p>
        </p:txBody>
      </p:sp>
      <p:sp>
        <p:nvSpPr>
          <p:cNvPr id="5" name="Text 2"/>
          <p:cNvSpPr/>
          <p:nvPr/>
        </p:nvSpPr>
        <p:spPr>
          <a:xfrm>
            <a:off x="876300" y="3161407"/>
            <a:ext cx="4439394" cy="5935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40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EAM 资产管理系统</a:t>
            </a:r>
            <a:endParaRPr lang="en-US" sz="4050" dirty="0"/>
          </a:p>
        </p:txBody>
      </p:sp>
      <p:sp>
        <p:nvSpPr>
          <p:cNvPr id="6" name="Text 3"/>
          <p:cNvSpPr/>
          <p:nvPr/>
        </p:nvSpPr>
        <p:spPr>
          <a:xfrm>
            <a:off x="876300" y="3888284"/>
            <a:ext cx="3343424" cy="3225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33415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把资产从静态台账升级为可靠性运营体系</a:t>
            </a:r>
            <a:endParaRPr lang="en-US" sz="141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eam-1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7314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701457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EAM 的专业性，来自核心对象被统一管理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EAM 的关键是把资产、位置、维护、备件和费用放在同一对象模型里。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372445"/>
            <a:ext cx="3403253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OBJECTS</a:t>
            </a:r>
            <a:endParaRPr lang="en-US" sz="999" dirty="0"/>
          </a:p>
        </p:txBody>
      </p:sp>
      <p:sp>
        <p:nvSpPr>
          <p:cNvPr id="7" name="Text 4"/>
          <p:cNvSpPr/>
          <p:nvPr/>
        </p:nvSpPr>
        <p:spPr>
          <a:xfrm>
            <a:off x="1212949" y="3699123"/>
            <a:ext cx="34032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统一对象口径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212949" y="4042172"/>
            <a:ext cx="34032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先把关键对象、状态和责任边界统一，系统才不会变成另一套录入台账。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179070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26" dirty="0"/>
          </a:p>
        </p:txBody>
      </p:sp>
      <p:sp>
        <p:nvSpPr>
          <p:cNvPr id="10" name="Text 7"/>
          <p:cNvSpPr/>
          <p:nvPr/>
        </p:nvSpPr>
        <p:spPr>
          <a:xfrm>
            <a:off x="5179070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资产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179070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编码、分类、规格、位置、责任人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7298382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26" dirty="0"/>
          </a:p>
        </p:txBody>
      </p:sp>
      <p:sp>
        <p:nvSpPr>
          <p:cNvPr id="13" name="Text 10"/>
          <p:cNvSpPr/>
          <p:nvPr/>
        </p:nvSpPr>
        <p:spPr>
          <a:xfrm>
            <a:off x="7298382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维护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7298382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计划、报修、工单、结果、停机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9417695" y="2224385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26" dirty="0"/>
          </a:p>
        </p:txBody>
      </p:sp>
      <p:sp>
        <p:nvSpPr>
          <p:cNvPr id="16" name="Text 13"/>
          <p:cNvSpPr/>
          <p:nvPr/>
        </p:nvSpPr>
        <p:spPr>
          <a:xfrm>
            <a:off x="9417695" y="2724894"/>
            <a:ext cx="166687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备件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9417695" y="3030289"/>
            <a:ext cx="166687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库存、领用、成本、适配设备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179070" y="4535984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026" dirty="0"/>
          </a:p>
        </p:txBody>
      </p:sp>
      <p:sp>
        <p:nvSpPr>
          <p:cNvPr id="19" name="Text 16"/>
          <p:cNvSpPr/>
          <p:nvPr/>
        </p:nvSpPr>
        <p:spPr>
          <a:xfrm>
            <a:off x="5179070" y="5036493"/>
            <a:ext cx="272653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合规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5179070" y="5341888"/>
            <a:ext cx="272653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校准、年检、证书、安全检查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8358039" y="4535984"/>
            <a:ext cx="415230" cy="4152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026" dirty="0"/>
          </a:p>
        </p:txBody>
      </p:sp>
      <p:sp>
        <p:nvSpPr>
          <p:cNvPr id="22" name="Text 19"/>
          <p:cNvSpPr/>
          <p:nvPr/>
        </p:nvSpPr>
        <p:spPr>
          <a:xfrm>
            <a:off x="8358039" y="5036493"/>
            <a:ext cx="272653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财务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8358039" y="5341888"/>
            <a:ext cx="272653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原值、折旧、维修费、处置</a:t>
            </a:r>
            <a:endParaRPr lang="en-US" sz="118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eam-1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7314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921002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资产台账要做到一物一码、账实一致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资产台账是维护、盘点和财务联动的基础。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4650284" y="3493294"/>
            <a:ext cx="292938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CLOSED LOOP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4650284" y="3783657"/>
            <a:ext cx="29293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2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业务闭环</a:t>
            </a:r>
            <a:endParaRPr lang="en-US" sz="1728" dirty="0"/>
          </a:p>
        </p:txBody>
      </p:sp>
      <p:sp>
        <p:nvSpPr>
          <p:cNvPr id="8" name="Text 5"/>
          <p:cNvSpPr/>
          <p:nvPr/>
        </p:nvSpPr>
        <p:spPr>
          <a:xfrm>
            <a:off x="1264444" y="2034778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9" name="Text 6"/>
          <p:cNvSpPr/>
          <p:nvPr/>
        </p:nvSpPr>
        <p:spPr>
          <a:xfrm>
            <a:off x="1264444" y="2475309"/>
            <a:ext cx="2985939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采购验收</a:t>
            </a:r>
            <a:endParaRPr lang="en-US" sz="1296" dirty="0"/>
          </a:p>
        </p:txBody>
      </p:sp>
      <p:sp>
        <p:nvSpPr>
          <p:cNvPr id="10" name="Text 7"/>
          <p:cNvSpPr/>
          <p:nvPr/>
        </p:nvSpPr>
        <p:spPr>
          <a:xfrm>
            <a:off x="1264444" y="2724150"/>
            <a:ext cx="298593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建立资产卡片和验收记录。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4622006" y="2034778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12" name="Text 9"/>
          <p:cNvSpPr/>
          <p:nvPr/>
        </p:nvSpPr>
        <p:spPr>
          <a:xfrm>
            <a:off x="4622006" y="2475309"/>
            <a:ext cx="2985939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标签绑定</a:t>
            </a:r>
            <a:endParaRPr lang="en-US" sz="1296" dirty="0"/>
          </a:p>
        </p:txBody>
      </p:sp>
      <p:sp>
        <p:nvSpPr>
          <p:cNvPr id="13" name="Text 10"/>
          <p:cNvSpPr/>
          <p:nvPr/>
        </p:nvSpPr>
        <p:spPr>
          <a:xfrm>
            <a:off x="4622006" y="2724150"/>
            <a:ext cx="298593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生成二维码或条码标签。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7979569" y="2034778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5" name="Text 12"/>
          <p:cNvSpPr/>
          <p:nvPr/>
        </p:nvSpPr>
        <p:spPr>
          <a:xfrm>
            <a:off x="7979569" y="2475309"/>
            <a:ext cx="2986088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位置责任</a:t>
            </a:r>
            <a:endParaRPr lang="en-US" sz="1296" dirty="0"/>
          </a:p>
        </p:txBody>
      </p:sp>
      <p:sp>
        <p:nvSpPr>
          <p:cNvPr id="16" name="Text 13"/>
          <p:cNvSpPr/>
          <p:nvPr/>
        </p:nvSpPr>
        <p:spPr>
          <a:xfrm>
            <a:off x="7979569" y="2724150"/>
            <a:ext cx="298608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绑定部门、位置和责任人。</a:t>
            </a:r>
            <a:endParaRPr lang="en-US" sz="1188" dirty="0"/>
          </a:p>
        </p:txBody>
      </p:sp>
      <p:sp>
        <p:nvSpPr>
          <p:cNvPr id="17" name="Text 14"/>
          <p:cNvSpPr/>
          <p:nvPr/>
        </p:nvSpPr>
        <p:spPr>
          <a:xfrm>
            <a:off x="1264444" y="4649391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8" name="Text 15"/>
          <p:cNvSpPr/>
          <p:nvPr/>
        </p:nvSpPr>
        <p:spPr>
          <a:xfrm>
            <a:off x="1264444" y="5089922"/>
            <a:ext cx="2985939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状态变更</a:t>
            </a:r>
            <a:endParaRPr lang="en-US" sz="1296" dirty="0"/>
          </a:p>
        </p:txBody>
      </p:sp>
      <p:sp>
        <p:nvSpPr>
          <p:cNvPr id="19" name="Text 16"/>
          <p:cNvSpPr/>
          <p:nvPr/>
        </p:nvSpPr>
        <p:spPr>
          <a:xfrm>
            <a:off x="1264444" y="5338763"/>
            <a:ext cx="298593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在用、闲置、维修、报废有记录。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7979569" y="4649391"/>
            <a:ext cx="389483" cy="3894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21" name="Text 18"/>
          <p:cNvSpPr/>
          <p:nvPr/>
        </p:nvSpPr>
        <p:spPr>
          <a:xfrm>
            <a:off x="7979569" y="5089922"/>
            <a:ext cx="2986088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财务同步</a:t>
            </a:r>
            <a:endParaRPr lang="en-US" sz="1296" dirty="0"/>
          </a:p>
        </p:txBody>
      </p:sp>
      <p:sp>
        <p:nvSpPr>
          <p:cNvPr id="22" name="Text 19"/>
          <p:cNvSpPr/>
          <p:nvPr/>
        </p:nvSpPr>
        <p:spPr>
          <a:xfrm>
            <a:off x="7979569" y="5338763"/>
            <a:ext cx="298608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原值、折旧和处置口径可追踪。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1111002" y="6155680"/>
            <a:ext cx="2458789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闭环判断</a:t>
            </a:r>
            <a:endParaRPr lang="en-US" sz="1350" dirty="0"/>
          </a:p>
        </p:txBody>
      </p:sp>
      <p:sp>
        <p:nvSpPr>
          <p:cNvPr id="24" name="Text 21"/>
          <p:cNvSpPr/>
          <p:nvPr/>
        </p:nvSpPr>
        <p:spPr>
          <a:xfrm>
            <a:off x="3625900" y="6073229"/>
            <a:ext cx="1831181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有入口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5513189" y="6073229"/>
            <a:ext cx="1831181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有校验</a:t>
            </a:r>
            <a:endParaRPr lang="en-US" sz="1188" dirty="0"/>
          </a:p>
        </p:txBody>
      </p:sp>
      <p:sp>
        <p:nvSpPr>
          <p:cNvPr id="26" name="Text 23"/>
          <p:cNvSpPr/>
          <p:nvPr/>
        </p:nvSpPr>
        <p:spPr>
          <a:xfrm>
            <a:off x="7400479" y="6073229"/>
            <a:ext cx="1831181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有责任</a:t>
            </a:r>
            <a:endParaRPr lang="en-US" sz="1188" dirty="0"/>
          </a:p>
        </p:txBody>
      </p:sp>
      <p:sp>
        <p:nvSpPr>
          <p:cNvPr id="27" name="Text 24"/>
          <p:cNvSpPr/>
          <p:nvPr/>
        </p:nvSpPr>
        <p:spPr>
          <a:xfrm>
            <a:off x="9287768" y="6073229"/>
            <a:ext cx="1831330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有复盘</a:t>
            </a:r>
            <a:endParaRPr lang="en-US" sz="118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eam-1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7314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31065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维修工单要把故障处理变成闭环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设备故障处理要能看见等待、维修和复发。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28117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283" dirty="0"/>
          </a:p>
        </p:txBody>
      </p:sp>
      <p:sp>
        <p:nvSpPr>
          <p:cNvPr id="7" name="Text 4"/>
          <p:cNvSpPr/>
          <p:nvPr/>
        </p:nvSpPr>
        <p:spPr>
          <a:xfrm>
            <a:off x="1128117" y="3424089"/>
            <a:ext cx="142041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故障上报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128117" y="3737967"/>
            <a:ext cx="142041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现场提交故障、照片和紧急程度。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3266331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283" dirty="0"/>
          </a:p>
        </p:txBody>
      </p:sp>
      <p:sp>
        <p:nvSpPr>
          <p:cNvPr id="10" name="Text 7"/>
          <p:cNvSpPr/>
          <p:nvPr/>
        </p:nvSpPr>
        <p:spPr>
          <a:xfrm>
            <a:off x="3266331" y="3424089"/>
            <a:ext cx="142056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派工响应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3266331" y="3737967"/>
            <a:ext cx="142056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主管分派维修人员和计划时间。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5404693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283" dirty="0"/>
          </a:p>
        </p:txBody>
      </p:sp>
      <p:sp>
        <p:nvSpPr>
          <p:cNvPr id="13" name="Text 10"/>
          <p:cNvSpPr/>
          <p:nvPr/>
        </p:nvSpPr>
        <p:spPr>
          <a:xfrm>
            <a:off x="5404693" y="3424089"/>
            <a:ext cx="142056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维修执行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404693" y="3737967"/>
            <a:ext cx="142056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记录原因、备件、工时和结果。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543056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283" dirty="0"/>
          </a:p>
        </p:txBody>
      </p:sp>
      <p:sp>
        <p:nvSpPr>
          <p:cNvPr id="16" name="Text 13"/>
          <p:cNvSpPr/>
          <p:nvPr/>
        </p:nvSpPr>
        <p:spPr>
          <a:xfrm>
            <a:off x="7543056" y="3424089"/>
            <a:ext cx="142056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验收关闭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543056" y="3737967"/>
            <a:ext cx="142056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使用部门确认恢复状态。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9681418" y="2867025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283" dirty="0"/>
          </a:p>
        </p:txBody>
      </p:sp>
      <p:sp>
        <p:nvSpPr>
          <p:cNvPr id="19" name="Text 16"/>
          <p:cNvSpPr/>
          <p:nvPr/>
        </p:nvSpPr>
        <p:spPr>
          <a:xfrm>
            <a:off x="9681418" y="3424089"/>
            <a:ext cx="142041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复发分析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9681418" y="3737967"/>
            <a:ext cx="142041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同类故障进入可靠性复盘。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1119634" y="5665143"/>
            <a:ext cx="245432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执行证据链</a:t>
            </a:r>
            <a:endParaRPr lang="en-US" sz="1350" dirty="0"/>
          </a:p>
        </p:txBody>
      </p:sp>
      <p:sp>
        <p:nvSpPr>
          <p:cNvPr id="22" name="Text 19"/>
          <p:cNvSpPr/>
          <p:nvPr/>
        </p:nvSpPr>
        <p:spPr>
          <a:xfrm>
            <a:off x="3630067" y="5557093"/>
            <a:ext cx="1828056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状态同步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5514231" y="5557093"/>
            <a:ext cx="1827907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责任留痕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7398246" y="5557093"/>
            <a:ext cx="1828056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异常闭环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9282410" y="5557093"/>
            <a:ext cx="1828056" cy="4923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指标复盘</a:t>
            </a:r>
            <a:endParaRPr lang="en-US" sz="118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eam-1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7314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310658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保养校准要从提醒变成执行证据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合规和安全场景要求计划、执行和逾期都有证据。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311872"/>
            <a:ext cx="324549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FLOW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665786"/>
            <a:ext cx="3245495" cy="35168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09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现场执行链</a:t>
            </a:r>
            <a:endParaRPr lang="en-US" sz="2092" dirty="0"/>
          </a:p>
        </p:txBody>
      </p:sp>
      <p:sp>
        <p:nvSpPr>
          <p:cNvPr id="8" name="Text 5"/>
          <p:cNvSpPr/>
          <p:nvPr/>
        </p:nvSpPr>
        <p:spPr>
          <a:xfrm>
            <a:off x="1212949" y="4102745"/>
            <a:ext cx="324549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把关键动作拆成可执行任务，逐步沉淀状态、责任和复盘数据。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007471" y="1924943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10" name="Text 7"/>
          <p:cNvSpPr/>
          <p:nvPr/>
        </p:nvSpPr>
        <p:spPr>
          <a:xfrm>
            <a:off x="5561112" y="1924943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规则配置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561112" y="2189113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按设备、周期、里程或工时配置计划。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5007471" y="2801987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3" name="Text 10"/>
          <p:cNvSpPr/>
          <p:nvPr/>
        </p:nvSpPr>
        <p:spPr>
          <a:xfrm>
            <a:off x="5561112" y="2801987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自动提醒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561112" y="3066157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到期前推送责任人。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5007471" y="3679180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6" name="Text 13"/>
          <p:cNvSpPr/>
          <p:nvPr/>
        </p:nvSpPr>
        <p:spPr>
          <a:xfrm>
            <a:off x="5561112" y="3679180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执行记录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5561112" y="3943350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记录检查项、照片和结果。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007471" y="4556373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053" dirty="0"/>
          </a:p>
        </p:txBody>
      </p:sp>
      <p:sp>
        <p:nvSpPr>
          <p:cNvPr id="19" name="Text 16"/>
          <p:cNvSpPr/>
          <p:nvPr/>
        </p:nvSpPr>
        <p:spPr>
          <a:xfrm>
            <a:off x="5561112" y="4556373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异常升级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5561112" y="4820543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逾期或不合格自动进入处理。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5007471" y="5433566"/>
            <a:ext cx="440978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053" dirty="0"/>
          </a:p>
        </p:txBody>
      </p:sp>
      <p:sp>
        <p:nvSpPr>
          <p:cNvPr id="22" name="Text 19"/>
          <p:cNvSpPr/>
          <p:nvPr/>
        </p:nvSpPr>
        <p:spPr>
          <a:xfrm>
            <a:off x="5561112" y="5433566"/>
            <a:ext cx="5537448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证据归档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5561112" y="5697736"/>
            <a:ext cx="553744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校准报告、年检证书和历史记录归档。</a:t>
            </a:r>
            <a:endParaRPr lang="en-US" sz="118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eam-1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7314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921002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备件管理要服务停机风险和维修成本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备件不是普通库存，要和设备、工单和成本关联。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45381" y="331797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26" dirty="0"/>
          </a:p>
        </p:txBody>
      </p:sp>
      <p:sp>
        <p:nvSpPr>
          <p:cNvPr id="7" name="Text 4"/>
          <p:cNvSpPr/>
          <p:nvPr/>
        </p:nvSpPr>
        <p:spPr>
          <a:xfrm>
            <a:off x="1145381" y="3827115"/>
            <a:ext cx="161210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备件档案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145381" y="4123879"/>
            <a:ext cx="161210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定义备件、适配设备和安全库存。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3227040" y="331797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26" dirty="0"/>
          </a:p>
        </p:txBody>
      </p:sp>
      <p:sp>
        <p:nvSpPr>
          <p:cNvPr id="10" name="Text 7"/>
          <p:cNvSpPr/>
          <p:nvPr/>
        </p:nvSpPr>
        <p:spPr>
          <a:xfrm>
            <a:off x="3227040" y="3827115"/>
            <a:ext cx="161225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库存预警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3227040" y="4123879"/>
            <a:ext cx="16122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低库存和关键备件缺货提醒。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5308848" y="320114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26" dirty="0"/>
          </a:p>
        </p:txBody>
      </p:sp>
      <p:sp>
        <p:nvSpPr>
          <p:cNvPr id="13" name="Text 10"/>
          <p:cNvSpPr/>
          <p:nvPr/>
        </p:nvSpPr>
        <p:spPr>
          <a:xfrm>
            <a:off x="5308848" y="3710285"/>
            <a:ext cx="161225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领用关联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308848" y="4007048"/>
            <a:ext cx="16122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领用必须关联维修工单和资产。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390656" y="302969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026" dirty="0"/>
          </a:p>
        </p:txBody>
      </p:sp>
      <p:sp>
        <p:nvSpPr>
          <p:cNvPr id="16" name="Text 13"/>
          <p:cNvSpPr/>
          <p:nvPr/>
        </p:nvSpPr>
        <p:spPr>
          <a:xfrm>
            <a:off x="7390656" y="3538835"/>
            <a:ext cx="161225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成本归集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390656" y="3835598"/>
            <a:ext cx="1612255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备件成本进入资产维护成本。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9472464" y="2858244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26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026" dirty="0"/>
          </a:p>
        </p:txBody>
      </p:sp>
      <p:sp>
        <p:nvSpPr>
          <p:cNvPr id="19" name="Text 16"/>
          <p:cNvSpPr/>
          <p:nvPr/>
        </p:nvSpPr>
        <p:spPr>
          <a:xfrm>
            <a:off x="9472464" y="3367385"/>
            <a:ext cx="161210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采购补充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9472464" y="3664148"/>
            <a:ext cx="161210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高频缺件触发采购建议。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1119634" y="5350818"/>
            <a:ext cx="24543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过程治理</a:t>
            </a:r>
            <a:endParaRPr lang="en-US" sz="1458" dirty="0"/>
          </a:p>
        </p:txBody>
      </p:sp>
      <p:sp>
        <p:nvSpPr>
          <p:cNvPr id="22" name="Text 19"/>
          <p:cNvSpPr/>
          <p:nvPr/>
        </p:nvSpPr>
        <p:spPr>
          <a:xfrm>
            <a:off x="3630067" y="5192762"/>
            <a:ext cx="1828056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任务驱动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5514231" y="5192762"/>
            <a:ext cx="1827907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状态校验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7398246" y="5192762"/>
            <a:ext cx="1828056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责任留痕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9282410" y="5192762"/>
            <a:ext cx="1828056" cy="6209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结果复盘</a:t>
            </a:r>
            <a:endParaRPr lang="en-US" sz="118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eam-1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7314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752183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资产看板要回答资产是否可靠、是否值得继续投入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管理层关心停机、成本、风险和寿命。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14425" y="1922413"/>
            <a:ext cx="48384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83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责任泳道</a:t>
            </a:r>
            <a:endParaRPr lang="en-US" sz="1283" dirty="0"/>
          </a:p>
        </p:txBody>
      </p:sp>
      <p:sp>
        <p:nvSpPr>
          <p:cNvPr id="7" name="Text 4"/>
          <p:cNvSpPr/>
          <p:nvPr/>
        </p:nvSpPr>
        <p:spPr>
          <a:xfrm>
            <a:off x="1659582" y="2055763"/>
            <a:ext cx="222512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业务动作</a:t>
            </a:r>
            <a:endParaRPr lang="en-US" sz="1053" dirty="0"/>
          </a:p>
        </p:txBody>
      </p:sp>
      <p:sp>
        <p:nvSpPr>
          <p:cNvPr id="8" name="Text 5"/>
          <p:cNvSpPr/>
          <p:nvPr/>
        </p:nvSpPr>
        <p:spPr>
          <a:xfrm>
            <a:off x="3946029" y="2055763"/>
            <a:ext cx="306511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系统校验</a:t>
            </a:r>
            <a:endParaRPr lang="en-US" sz="1053" dirty="0"/>
          </a:p>
        </p:txBody>
      </p:sp>
      <p:sp>
        <p:nvSpPr>
          <p:cNvPr id="9" name="Text 6"/>
          <p:cNvSpPr/>
          <p:nvPr/>
        </p:nvSpPr>
        <p:spPr>
          <a:xfrm>
            <a:off x="7072461" y="2055763"/>
            <a:ext cx="199087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沉淀证据</a:t>
            </a:r>
            <a:endParaRPr lang="en-US" sz="1053" dirty="0"/>
          </a:p>
        </p:txBody>
      </p:sp>
      <p:sp>
        <p:nvSpPr>
          <p:cNvPr id="10" name="Text 7"/>
          <p:cNvSpPr/>
          <p:nvPr/>
        </p:nvSpPr>
        <p:spPr>
          <a:xfrm>
            <a:off x="1247329" y="2590354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1" name="Text 8"/>
          <p:cNvSpPr/>
          <p:nvPr/>
        </p:nvSpPr>
        <p:spPr>
          <a:xfrm>
            <a:off x="1792486" y="2675781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资产状态</a:t>
            </a:r>
            <a:endParaRPr lang="en-US" sz="1296" dirty="0"/>
          </a:p>
        </p:txBody>
      </p:sp>
      <p:sp>
        <p:nvSpPr>
          <p:cNvPr id="12" name="Text 9"/>
          <p:cNvSpPr/>
          <p:nvPr/>
        </p:nvSpPr>
        <p:spPr>
          <a:xfrm>
            <a:off x="4015234" y="2670423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在用、维修、闲置、报废分布。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7053411" y="2581721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9048750" y="2581721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247329" y="3302943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1792486" y="3388370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维护效率</a:t>
            </a:r>
            <a:endParaRPr lang="en-US" sz="1296" dirty="0"/>
          </a:p>
        </p:txBody>
      </p:sp>
      <p:sp>
        <p:nvSpPr>
          <p:cNvPr id="17" name="Text 14"/>
          <p:cNvSpPr/>
          <p:nvPr/>
        </p:nvSpPr>
        <p:spPr>
          <a:xfrm>
            <a:off x="4015234" y="3383012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响应时长、关闭率、逾期率。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7053411" y="3294311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9048750" y="3294311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1247329" y="4015532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21" name="Text 18"/>
          <p:cNvSpPr/>
          <p:nvPr/>
        </p:nvSpPr>
        <p:spPr>
          <a:xfrm>
            <a:off x="1792486" y="4101108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故障趋势</a:t>
            </a:r>
            <a:endParaRPr lang="en-US" sz="1296" dirty="0"/>
          </a:p>
        </p:txBody>
      </p:sp>
      <p:sp>
        <p:nvSpPr>
          <p:cNvPr id="22" name="Text 19"/>
          <p:cNvSpPr/>
          <p:nvPr/>
        </p:nvSpPr>
        <p:spPr>
          <a:xfrm>
            <a:off x="4015234" y="4095750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高故障设备和高频原因。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7053411" y="4006900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9048750" y="4006900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1247329" y="4728270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99" dirty="0"/>
          </a:p>
        </p:txBody>
      </p:sp>
      <p:sp>
        <p:nvSpPr>
          <p:cNvPr id="26" name="Text 23"/>
          <p:cNvSpPr/>
          <p:nvPr/>
        </p:nvSpPr>
        <p:spPr>
          <a:xfrm>
            <a:off x="1792486" y="4813697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成本分析</a:t>
            </a:r>
            <a:endParaRPr lang="en-US" sz="1296" dirty="0"/>
          </a:p>
        </p:txBody>
      </p:sp>
      <p:sp>
        <p:nvSpPr>
          <p:cNvPr id="27" name="Text 24"/>
          <p:cNvSpPr/>
          <p:nvPr/>
        </p:nvSpPr>
        <p:spPr>
          <a:xfrm>
            <a:off x="4015234" y="4808339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维修费、备件费和停机损失。</a:t>
            </a:r>
            <a:endParaRPr lang="en-US" sz="1188" dirty="0"/>
          </a:p>
        </p:txBody>
      </p:sp>
      <p:sp>
        <p:nvSpPr>
          <p:cNvPr id="28" name="Text 25"/>
          <p:cNvSpPr/>
          <p:nvPr/>
        </p:nvSpPr>
        <p:spPr>
          <a:xfrm>
            <a:off x="7053411" y="4719638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29" name="Text 26"/>
          <p:cNvSpPr/>
          <p:nvPr/>
        </p:nvSpPr>
        <p:spPr>
          <a:xfrm>
            <a:off x="9048750" y="4719638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  <p:sp>
        <p:nvSpPr>
          <p:cNvPr id="30" name="Text 27"/>
          <p:cNvSpPr/>
          <p:nvPr/>
        </p:nvSpPr>
        <p:spPr>
          <a:xfrm>
            <a:off x="1247329" y="5440859"/>
            <a:ext cx="406598" cy="4065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99" dirty="0"/>
          </a:p>
        </p:txBody>
      </p:sp>
      <p:sp>
        <p:nvSpPr>
          <p:cNvPr id="31" name="Text 28"/>
          <p:cNvSpPr/>
          <p:nvPr/>
        </p:nvSpPr>
        <p:spPr>
          <a:xfrm>
            <a:off x="1792486" y="5526286"/>
            <a:ext cx="2161431" cy="2355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更新决策</a:t>
            </a:r>
            <a:endParaRPr lang="en-US" sz="1296" dirty="0"/>
          </a:p>
        </p:txBody>
      </p:sp>
      <p:sp>
        <p:nvSpPr>
          <p:cNvPr id="32" name="Text 29"/>
          <p:cNvSpPr/>
          <p:nvPr/>
        </p:nvSpPr>
        <p:spPr>
          <a:xfrm>
            <a:off x="4015234" y="5520928"/>
            <a:ext cx="297686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为大修、替换和预算提供依据。</a:t>
            </a:r>
            <a:endParaRPr lang="en-US" sz="1188" dirty="0"/>
          </a:p>
        </p:txBody>
      </p:sp>
      <p:sp>
        <p:nvSpPr>
          <p:cNvPr id="33" name="Text 30"/>
          <p:cNvSpPr/>
          <p:nvPr/>
        </p:nvSpPr>
        <p:spPr>
          <a:xfrm>
            <a:off x="7053411" y="5432227"/>
            <a:ext cx="1934021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规则 / 权限 / 状态</a:t>
            </a:r>
            <a:endParaRPr lang="en-US" sz="1188" dirty="0"/>
          </a:p>
        </p:txBody>
      </p:sp>
      <p:sp>
        <p:nvSpPr>
          <p:cNvPr id="34" name="Text 31"/>
          <p:cNvSpPr/>
          <p:nvPr/>
        </p:nvSpPr>
        <p:spPr>
          <a:xfrm>
            <a:off x="9048750" y="5432227"/>
            <a:ext cx="193387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88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时间 / 人员 / 结果</a:t>
            </a:r>
            <a:endParaRPr lang="en-US" sz="118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eam-1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7314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7837736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EAM 看板要围绕可用率、维护效率、成本和合规风险组织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EAM 的管理价值来自让资产风险和成本提前暴露。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95834" y="2007840"/>
            <a:ext cx="9838432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DASHBOARD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95834" y="2361754"/>
            <a:ext cx="9838432" cy="3132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资产看板必须回答哪些设备会影响经营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1195834" y="2760315"/>
            <a:ext cx="9838432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重点是可用率、停机原因、维护成本、备件风险和资产投入回报。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1162496" y="3573512"/>
            <a:ext cx="2111276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173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可靠</a:t>
            </a:r>
            <a:endParaRPr lang="en-US" sz="3173" dirty="0"/>
          </a:p>
        </p:txBody>
      </p:sp>
      <p:sp>
        <p:nvSpPr>
          <p:cNvPr id="10" name="Text 7"/>
          <p:cNvSpPr/>
          <p:nvPr/>
        </p:nvSpPr>
        <p:spPr>
          <a:xfrm>
            <a:off x="1162496" y="4096345"/>
            <a:ext cx="211127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可用率</a:t>
            </a:r>
            <a:endParaRPr lang="en-US" sz="1431" dirty="0"/>
          </a:p>
        </p:txBody>
      </p:sp>
      <p:sp>
        <p:nvSpPr>
          <p:cNvPr id="11" name="Text 8"/>
          <p:cNvSpPr/>
          <p:nvPr/>
        </p:nvSpPr>
        <p:spPr>
          <a:xfrm>
            <a:off x="1162496" y="4421088"/>
            <a:ext cx="211127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设备可用率、故障率和停机时间。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3760440" y="3573512"/>
            <a:ext cx="2111276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173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维护</a:t>
            </a:r>
            <a:endParaRPr lang="en-US" sz="3173" dirty="0"/>
          </a:p>
        </p:txBody>
      </p:sp>
      <p:sp>
        <p:nvSpPr>
          <p:cNvPr id="13" name="Text 10"/>
          <p:cNvSpPr/>
          <p:nvPr/>
        </p:nvSpPr>
        <p:spPr>
          <a:xfrm>
            <a:off x="3760440" y="4096345"/>
            <a:ext cx="211127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关闭率</a:t>
            </a:r>
            <a:endParaRPr lang="en-US" sz="1431" dirty="0"/>
          </a:p>
        </p:txBody>
      </p:sp>
      <p:sp>
        <p:nvSpPr>
          <p:cNvPr id="14" name="Text 11"/>
          <p:cNvSpPr/>
          <p:nvPr/>
        </p:nvSpPr>
        <p:spPr>
          <a:xfrm>
            <a:off x="3760440" y="4421088"/>
            <a:ext cx="211127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维修工单响应、关闭和逾期。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6358384" y="3573512"/>
            <a:ext cx="2111276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173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成本</a:t>
            </a:r>
            <a:endParaRPr lang="en-US" sz="3173" dirty="0"/>
          </a:p>
        </p:txBody>
      </p:sp>
      <p:sp>
        <p:nvSpPr>
          <p:cNvPr id="16" name="Text 13"/>
          <p:cNvSpPr/>
          <p:nvPr/>
        </p:nvSpPr>
        <p:spPr>
          <a:xfrm>
            <a:off x="6358384" y="4096345"/>
            <a:ext cx="211127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维修费</a:t>
            </a:r>
            <a:endParaRPr lang="en-US" sz="1431" dirty="0"/>
          </a:p>
        </p:txBody>
      </p:sp>
      <p:sp>
        <p:nvSpPr>
          <p:cNvPr id="17" name="Text 14"/>
          <p:cNvSpPr/>
          <p:nvPr/>
        </p:nvSpPr>
        <p:spPr>
          <a:xfrm>
            <a:off x="6358384" y="4421088"/>
            <a:ext cx="211127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备件、人工、外协和停机损失。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8956328" y="3573512"/>
            <a:ext cx="2111276" cy="4409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173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合规</a:t>
            </a:r>
            <a:endParaRPr lang="en-US" sz="3173" dirty="0"/>
          </a:p>
        </p:txBody>
      </p:sp>
      <p:sp>
        <p:nvSpPr>
          <p:cNvPr id="19" name="Text 16"/>
          <p:cNvSpPr/>
          <p:nvPr/>
        </p:nvSpPr>
        <p:spPr>
          <a:xfrm>
            <a:off x="8956328" y="4096345"/>
            <a:ext cx="211127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3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逾期项</a:t>
            </a:r>
            <a:endParaRPr lang="en-US" sz="1431" dirty="0"/>
          </a:p>
        </p:txBody>
      </p:sp>
      <p:sp>
        <p:nvSpPr>
          <p:cNvPr id="20" name="Text 17"/>
          <p:cNvSpPr/>
          <p:nvPr/>
        </p:nvSpPr>
        <p:spPr>
          <a:xfrm>
            <a:off x="8956328" y="4421088"/>
            <a:ext cx="211127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校准、年检、安全检查和证书到期。</a:t>
            </a:r>
            <a:endParaRPr lang="en-US" sz="118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eam-17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7314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922145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EAM 不只是单点系统，而是整体解决方案的一部分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我们会先理解企业现有流程、组织分工和系统现状，再判断哪些做在 EAM、哪些保留、哪些需要定制开发或接口适配。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61455" y="3477667"/>
            <a:ext cx="50437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CORE</a:t>
            </a:r>
            <a:endParaRPr lang="en-US" sz="1053" dirty="0"/>
          </a:p>
        </p:txBody>
      </p:sp>
      <p:sp>
        <p:nvSpPr>
          <p:cNvPr id="7" name="Text 4"/>
          <p:cNvSpPr/>
          <p:nvPr/>
        </p:nvSpPr>
        <p:spPr>
          <a:xfrm>
            <a:off x="1161455" y="3796754"/>
            <a:ext cx="758279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整体方案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161455" y="4145012"/>
            <a:ext cx="184874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统一状态、任务和数据口径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4123134" y="2365177"/>
            <a:ext cx="174530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流程诊断</a:t>
            </a:r>
            <a:endParaRPr lang="en-US" sz="1418" dirty="0"/>
          </a:p>
        </p:txBody>
      </p:sp>
      <p:sp>
        <p:nvSpPr>
          <p:cNvPr id="10" name="Text 7"/>
          <p:cNvSpPr/>
          <p:nvPr/>
        </p:nvSpPr>
        <p:spPr>
          <a:xfrm>
            <a:off x="4123134" y="2636193"/>
            <a:ext cx="1745307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先梳理企业真实单据、岗位分工、审批节点、异常处理和管理指标。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6743998" y="2365177"/>
            <a:ext cx="174545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整体方案</a:t>
            </a:r>
            <a:endParaRPr lang="en-US" sz="1418" dirty="0"/>
          </a:p>
        </p:txBody>
      </p:sp>
      <p:sp>
        <p:nvSpPr>
          <p:cNvPr id="12" name="Text 9"/>
          <p:cNvSpPr/>
          <p:nvPr/>
        </p:nvSpPr>
        <p:spPr>
          <a:xfrm>
            <a:off x="6743998" y="2636193"/>
            <a:ext cx="1745456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 EAM 放进企业整体数字化方案里，明确首期闭环和后续扩展路径。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9365010" y="2365177"/>
            <a:ext cx="174530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定制开发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9365010" y="2636193"/>
            <a:ext cx="1745307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围绕表单、权限、审批、报表、移动端和业务规则做贴合式开发。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4123134" y="4570065"/>
            <a:ext cx="174530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数据治理</a:t>
            </a:r>
            <a:endParaRPr lang="en-US" sz="1418" dirty="0"/>
          </a:p>
        </p:txBody>
      </p:sp>
      <p:sp>
        <p:nvSpPr>
          <p:cNvPr id="16" name="Text 13"/>
          <p:cNvSpPr/>
          <p:nvPr/>
        </p:nvSpPr>
        <p:spPr>
          <a:xfrm>
            <a:off x="4123134" y="4841081"/>
            <a:ext cx="1745307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统一编码、主数据、状态口径和历史数据迁移策略，减少上线后返工。</a:t>
            </a:r>
            <a:endParaRPr lang="en-US" sz="1188" dirty="0"/>
          </a:p>
        </p:txBody>
      </p:sp>
      <p:sp>
        <p:nvSpPr>
          <p:cNvPr id="17" name="Text 14"/>
          <p:cNvSpPr/>
          <p:nvPr/>
        </p:nvSpPr>
        <p:spPr>
          <a:xfrm>
            <a:off x="6743998" y="4570065"/>
            <a:ext cx="174545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接口对接</a:t>
            </a:r>
            <a:endParaRPr lang="en-US" sz="1418" dirty="0"/>
          </a:p>
        </p:txBody>
      </p:sp>
      <p:sp>
        <p:nvSpPr>
          <p:cNvPr id="18" name="Text 15"/>
          <p:cNvSpPr/>
          <p:nvPr/>
        </p:nvSpPr>
        <p:spPr>
          <a:xfrm>
            <a:off x="6743998" y="4841081"/>
            <a:ext cx="1745456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确有必要时再对接已有系统，按业务边界做 API、数据同步和责任划分。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9365010" y="4570065"/>
            <a:ext cx="174530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经验复用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9365010" y="4841081"/>
            <a:ext cx="1745307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复用我们在多类业务系统中的流程模型和实施经验，加快方案落地。</a:t>
            </a:r>
            <a:endParaRPr lang="en-US" sz="118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eam-1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7314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175522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EAM 权限要按业务责任链设计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资产使用、维修、财务和管理角色要有不同责任边界。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95834" y="1963192"/>
            <a:ext cx="9838432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RESPONSIBILITY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95834" y="2311896"/>
            <a:ext cx="9838432" cy="3132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EAM 权限要围绕资产责任链设计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1195834" y="2710458"/>
            <a:ext cx="9838432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使用部门、维修人员、备件管理员、财务和管理层各自承担不同资产证据。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1119634" y="3703141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10" name="Text 7"/>
          <p:cNvSpPr/>
          <p:nvPr/>
        </p:nvSpPr>
        <p:spPr>
          <a:xfrm>
            <a:off x="1613297" y="3703141"/>
            <a:ext cx="257725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资产管理员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613297" y="3963888"/>
            <a:ext cx="257725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建档、标签、调拨、盘点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4579441" y="3703141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5073104" y="3703141"/>
            <a:ext cx="257740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使用部门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5073104" y="3963888"/>
            <a:ext cx="257740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报修、验收、日常检查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8039398" y="3703141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6" name="Text 13"/>
          <p:cNvSpPr/>
          <p:nvPr/>
        </p:nvSpPr>
        <p:spPr>
          <a:xfrm>
            <a:off x="8533061" y="3703141"/>
            <a:ext cx="257725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维修人员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8533061" y="3963888"/>
            <a:ext cx="257725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接单、维修、备件和结果记录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1119634" y="5133082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9" name="Text 16"/>
          <p:cNvSpPr/>
          <p:nvPr/>
        </p:nvSpPr>
        <p:spPr>
          <a:xfrm>
            <a:off x="1613297" y="5133082"/>
            <a:ext cx="257725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设备主管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1613297" y="5393829"/>
            <a:ext cx="257725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派工、保养计划和异常审批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4579441" y="5133082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22" name="Text 19"/>
          <p:cNvSpPr/>
          <p:nvPr/>
        </p:nvSpPr>
        <p:spPr>
          <a:xfrm>
            <a:off x="5073104" y="5133082"/>
            <a:ext cx="2577405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财务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5073104" y="5393829"/>
            <a:ext cx="257740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折旧、处置和成本核算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8039398" y="5133082"/>
            <a:ext cx="398115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06</a:t>
            </a:r>
            <a:endParaRPr lang="en-US" sz="972" dirty="0"/>
          </a:p>
        </p:txBody>
      </p:sp>
      <p:sp>
        <p:nvSpPr>
          <p:cNvPr id="25" name="Text 22"/>
          <p:cNvSpPr/>
          <p:nvPr/>
        </p:nvSpPr>
        <p:spPr>
          <a:xfrm>
            <a:off x="8533061" y="5133082"/>
            <a:ext cx="2577257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管理层</a:t>
            </a:r>
            <a:endParaRPr lang="en-US" sz="1418" dirty="0"/>
          </a:p>
        </p:txBody>
      </p:sp>
      <p:sp>
        <p:nvSpPr>
          <p:cNvPr id="26" name="Text 23"/>
          <p:cNvSpPr/>
          <p:nvPr/>
        </p:nvSpPr>
        <p:spPr>
          <a:xfrm>
            <a:off x="8533061" y="5393829"/>
            <a:ext cx="257725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查看可靠性、成本和投资建议</a:t>
            </a:r>
            <a:endParaRPr lang="en-US" sz="118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eam-19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7314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396210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EAM 首期验收必须用真实业务样例说话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验收要选真实资产、真实维修工单和真实盘点场景。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3069282"/>
            <a:ext cx="3516511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ACCEPTANCE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423196"/>
            <a:ext cx="3516511" cy="6652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09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用真实资产和真实维修工单验收</a:t>
            </a:r>
            <a:endParaRPr lang="en-US" sz="2092" dirty="0"/>
          </a:p>
        </p:txBody>
      </p:sp>
      <p:sp>
        <p:nvSpPr>
          <p:cNvPr id="8" name="Text 5"/>
          <p:cNvSpPr/>
          <p:nvPr/>
        </p:nvSpPr>
        <p:spPr>
          <a:xfrm>
            <a:off x="1212949" y="4173736"/>
            <a:ext cx="3516511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至少跑通建档、报修、维修、备件、保养或盘点一个闭环。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292328" y="2535436"/>
            <a:ext cx="2661345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真实资产</a:t>
            </a:r>
            <a:endParaRPr lang="en-US" sz="1404" dirty="0"/>
          </a:p>
        </p:txBody>
      </p:sp>
      <p:sp>
        <p:nvSpPr>
          <p:cNvPr id="10" name="Text 7"/>
          <p:cNvSpPr/>
          <p:nvPr/>
        </p:nvSpPr>
        <p:spPr>
          <a:xfrm>
            <a:off x="5292328" y="2828330"/>
            <a:ext cx="266134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完成建档、标签、位置和责任人绑定。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8423225" y="2535436"/>
            <a:ext cx="2661493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真实工单</a:t>
            </a:r>
            <a:endParaRPr lang="en-US" sz="1404" dirty="0"/>
          </a:p>
        </p:txBody>
      </p:sp>
      <p:sp>
        <p:nvSpPr>
          <p:cNvPr id="12" name="Text 9"/>
          <p:cNvSpPr/>
          <p:nvPr/>
        </p:nvSpPr>
        <p:spPr>
          <a:xfrm>
            <a:off x="8423225" y="2828330"/>
            <a:ext cx="266149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跑通报修、派工、维修、验收。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5292328" y="4665762"/>
            <a:ext cx="2661345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真实保养</a:t>
            </a:r>
            <a:endParaRPr lang="en-US" sz="1404" dirty="0"/>
          </a:p>
        </p:txBody>
      </p:sp>
      <p:sp>
        <p:nvSpPr>
          <p:cNvPr id="14" name="Text 11"/>
          <p:cNvSpPr/>
          <p:nvPr/>
        </p:nvSpPr>
        <p:spPr>
          <a:xfrm>
            <a:off x="5292328" y="4958655"/>
            <a:ext cx="2661345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配置保养计划并验证提醒和执行。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8423225" y="4665762"/>
            <a:ext cx="2661493" cy="259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4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真实盘点</a:t>
            </a:r>
            <a:endParaRPr lang="en-US" sz="1404" dirty="0"/>
          </a:p>
        </p:txBody>
      </p:sp>
      <p:sp>
        <p:nvSpPr>
          <p:cNvPr id="16" name="Text 13"/>
          <p:cNvSpPr/>
          <p:nvPr/>
        </p:nvSpPr>
        <p:spPr>
          <a:xfrm>
            <a:off x="8423225" y="4958655"/>
            <a:ext cx="2661493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扫码盘点生成差异和处理记录。</a:t>
            </a:r>
            <a:endParaRPr lang="en-US" sz="11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eam-0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7314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8212485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EAM 解决的不是“资产台账”，而是设备资产全生命周期可控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客户需要看到采购验收、台账、维保、备件、盘点、折旧和报废如何形成闭环。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44339" y="1961704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7D6D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核心判断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44339" y="2464743"/>
            <a:ext cx="9941421" cy="3952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51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把资产从静态台账升级为可靠性运营体系</a:t>
            </a:r>
            <a:endParaRPr lang="en-US" sz="2511" dirty="0"/>
          </a:p>
        </p:txBody>
      </p:sp>
      <p:sp>
        <p:nvSpPr>
          <p:cNvPr id="8" name="Text 5"/>
          <p:cNvSpPr/>
          <p:nvPr/>
        </p:nvSpPr>
        <p:spPr>
          <a:xfrm>
            <a:off x="1144339" y="2911078"/>
            <a:ext cx="9941421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客户需要看到采购验收、台账、维保、备件、盘点、折旧和报废如何形成闭环。</a:t>
            </a:r>
            <a:endParaRPr lang="en-US" sz="1242" dirty="0"/>
          </a:p>
        </p:txBody>
      </p:sp>
      <p:sp>
        <p:nvSpPr>
          <p:cNvPr id="9" name="Text 6"/>
          <p:cNvSpPr/>
          <p:nvPr/>
        </p:nvSpPr>
        <p:spPr>
          <a:xfrm>
            <a:off x="1128117" y="381848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1128117" y="4286399"/>
            <a:ext cx="222751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每一项资产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128117" y="4543723"/>
            <a:ext cx="2227511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位置、状态、责任人、价值和生命周期记录清楚。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3710136" y="381848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3710136" y="4286399"/>
            <a:ext cx="2227659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每一次维护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3710136" y="4543723"/>
            <a:ext cx="2227659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计划、报修、工单、备件和结果可追踪。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6292304" y="381848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6292304" y="4286399"/>
            <a:ext cx="222751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每一个风险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6292304" y="4543723"/>
            <a:ext cx="2227511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故障、停机、校准、年检和安全风险可提前管理。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4505474" y="5450384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建档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5158829" y="5450384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使用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5812185" y="5450384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维护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6465540" y="5450384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盘点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7118896" y="5450384"/>
            <a:ext cx="605730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报废</a:t>
            </a:r>
            <a:endParaRPr lang="en-US" sz="118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eam-2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7314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396210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EAM 实施路径要从一个可验收样板开始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先跑通一类关键设备，再扩展全资产生命周期。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28117" y="196006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107" dirty="0"/>
          </a:p>
        </p:txBody>
      </p:sp>
      <p:sp>
        <p:nvSpPr>
          <p:cNvPr id="7" name="Text 4"/>
          <p:cNvSpPr/>
          <p:nvPr/>
        </p:nvSpPr>
        <p:spPr>
          <a:xfrm>
            <a:off x="1705719" y="1960066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资产诊断</a:t>
            </a:r>
            <a:endParaRPr lang="en-US" sz="1418" dirty="0"/>
          </a:p>
        </p:txBody>
      </p:sp>
      <p:sp>
        <p:nvSpPr>
          <p:cNvPr id="8" name="Text 5"/>
          <p:cNvSpPr/>
          <p:nvPr/>
        </p:nvSpPr>
        <p:spPr>
          <a:xfrm>
            <a:off x="1705719" y="2261890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梳理资产分类、位置、责任和维护现状。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1128117" y="2651522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107" dirty="0"/>
          </a:p>
        </p:txBody>
      </p:sp>
      <p:sp>
        <p:nvSpPr>
          <p:cNvPr id="10" name="Text 7"/>
          <p:cNvSpPr/>
          <p:nvPr/>
        </p:nvSpPr>
        <p:spPr>
          <a:xfrm>
            <a:off x="1705719" y="2651522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台账整理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705719" y="2953345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清理资产、备件、人员和保养规则。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1128117" y="3342977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107" dirty="0"/>
          </a:p>
        </p:txBody>
      </p:sp>
      <p:sp>
        <p:nvSpPr>
          <p:cNvPr id="13" name="Text 10"/>
          <p:cNvSpPr/>
          <p:nvPr/>
        </p:nvSpPr>
        <p:spPr>
          <a:xfrm>
            <a:off x="1705719" y="3342977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样板设备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1705719" y="3644801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选择关键设备跑通维修和保养。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1128117" y="403443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107" dirty="0"/>
          </a:p>
        </p:txBody>
      </p:sp>
      <p:sp>
        <p:nvSpPr>
          <p:cNvPr id="16" name="Text 13"/>
          <p:cNvSpPr/>
          <p:nvPr/>
        </p:nvSpPr>
        <p:spPr>
          <a:xfrm>
            <a:off x="1705719" y="4034433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盘点验收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1705719" y="4336256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验证扫码盘点和差异处理。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1128117" y="4725888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107" dirty="0"/>
          </a:p>
        </p:txBody>
      </p:sp>
      <p:sp>
        <p:nvSpPr>
          <p:cNvPr id="19" name="Text 16"/>
          <p:cNvSpPr/>
          <p:nvPr/>
        </p:nvSpPr>
        <p:spPr>
          <a:xfrm>
            <a:off x="1705719" y="4725888"/>
            <a:ext cx="9341346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可靠性扩展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1705719" y="5027712"/>
            <a:ext cx="9341346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再做备件、成本、预测和预算联动。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964406" y="5546973"/>
            <a:ext cx="10301288" cy="7581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5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样板设备 -&gt; 维修工单 -&gt; 备件成本 -&gt; 可靠性分析</a:t>
            </a:r>
            <a:endParaRPr lang="en-US" sz="1458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eam-2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7314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3870275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EAM 交付的不只是系统页面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客户接收的是可运行的资产运维规则。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44339" y="1961704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7D6D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交付资产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44339" y="2464743"/>
            <a:ext cx="9941421" cy="3952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51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交付的是一套资产可靠性和维护管理规则。</a:t>
            </a:r>
            <a:endParaRPr lang="en-US" sz="2511" dirty="0"/>
          </a:p>
        </p:txBody>
      </p:sp>
      <p:sp>
        <p:nvSpPr>
          <p:cNvPr id="8" name="Text 5"/>
          <p:cNvSpPr/>
          <p:nvPr/>
        </p:nvSpPr>
        <p:spPr>
          <a:xfrm>
            <a:off x="1144339" y="2911078"/>
            <a:ext cx="9941421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客户接收的是可运行的资产运维规则。</a:t>
            </a:r>
            <a:endParaRPr lang="en-US" sz="1242" dirty="0"/>
          </a:p>
        </p:txBody>
      </p:sp>
      <p:sp>
        <p:nvSpPr>
          <p:cNvPr id="9" name="Text 6"/>
          <p:cNvSpPr/>
          <p:nvPr/>
        </p:nvSpPr>
        <p:spPr>
          <a:xfrm>
            <a:off x="1128117" y="381848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1128117" y="4286399"/>
            <a:ext cx="222751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系统功能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128117" y="4543723"/>
            <a:ext cx="2227511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台账、报修、维修、保养、备件、盘点、报废。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3710136" y="381848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3710136" y="4286399"/>
            <a:ext cx="2227659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业务规则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3710136" y="4543723"/>
            <a:ext cx="2227659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编码、状态、权限、保养周期、故障分类。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6292304" y="381848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6292304" y="4286399"/>
            <a:ext cx="222751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上线资产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6292304" y="4543723"/>
            <a:ext cx="2227511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资产模板、标签、保养清单、验收脚本。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3750915" y="5450384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资产编码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4706094" y="5450384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保养策略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5661273" y="5450384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维修流程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6616452" y="5450384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备件规则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7571631" y="5450384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成本口径</a:t>
            </a:r>
            <a:endParaRPr lang="en-US" sz="1188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eam-2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7314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480620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为什么选择一同数字技术做 EAM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我们有多类业务系统经验，能按企业真实流程做整体方案和定制开发。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44339" y="1961704"/>
            <a:ext cx="1690390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7D6D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选择一同数字技术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44339" y="2464743"/>
            <a:ext cx="9941421" cy="3952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51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方案不只是功能清单，而是匹配企业流程的整体解决方案。</a:t>
            </a:r>
            <a:endParaRPr lang="en-US" sz="2511" dirty="0"/>
          </a:p>
        </p:txBody>
      </p:sp>
      <p:sp>
        <p:nvSpPr>
          <p:cNvPr id="8" name="Text 5"/>
          <p:cNvSpPr/>
          <p:nvPr/>
        </p:nvSpPr>
        <p:spPr>
          <a:xfrm>
            <a:off x="1144339" y="2911078"/>
            <a:ext cx="9941421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我们有多类业务系统经验，能按企业真实流程做整体方案和定制开发。</a:t>
            </a:r>
            <a:endParaRPr lang="en-US" sz="1242" dirty="0"/>
          </a:p>
        </p:txBody>
      </p:sp>
      <p:sp>
        <p:nvSpPr>
          <p:cNvPr id="9" name="Text 6"/>
          <p:cNvSpPr/>
          <p:nvPr/>
        </p:nvSpPr>
        <p:spPr>
          <a:xfrm>
            <a:off x="1128117" y="381848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1128117" y="4286399"/>
            <a:ext cx="222751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懂业务流程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1128117" y="4543723"/>
            <a:ext cx="2227511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不只做资产台账，而是围绕建档、使用、维护、盘点、报废形成可运行闭环。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3710136" y="381848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3710136" y="4286399"/>
            <a:ext cx="2227659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懂整体方案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3710136" y="4543723"/>
            <a:ext cx="2227659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先判断企业流程、组织、数据和现有系统边界，再设计最合适的建设路径。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6292304" y="381848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6292304" y="4286399"/>
            <a:ext cx="222751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懂定制迭代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6292304" y="4543723"/>
            <a:ext cx="2227511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围绕表单、权限、审批、报表、移动端和必要接口做贴合开发，并持续扩展。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4932462" y="5658594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能上线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5736729" y="5658594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能验收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6540996" y="5658594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能扩展</a:t>
            </a:r>
            <a:endParaRPr lang="en-US" sz="1188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eam-2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7314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876300" y="2683818"/>
            <a:ext cx="715417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B7D6D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下一步</a:t>
            </a:r>
            <a:endParaRPr lang="en-US" sz="972" dirty="0"/>
          </a:p>
        </p:txBody>
      </p:sp>
      <p:sp>
        <p:nvSpPr>
          <p:cNvPr id="5" name="Text 2"/>
          <p:cNvSpPr/>
          <p:nvPr/>
        </p:nvSpPr>
        <p:spPr>
          <a:xfrm>
            <a:off x="876300" y="3198168"/>
            <a:ext cx="4953000" cy="5935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40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开启数字化之旅</a:t>
            </a:r>
            <a:endParaRPr lang="en-US" sz="4050" dirty="0"/>
          </a:p>
        </p:txBody>
      </p:sp>
      <p:sp>
        <p:nvSpPr>
          <p:cNvPr id="6" name="Text 3"/>
          <p:cNvSpPr/>
          <p:nvPr/>
        </p:nvSpPr>
        <p:spPr>
          <a:xfrm>
            <a:off x="876300" y="3905994"/>
            <a:ext cx="49530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先把首期闭环跑通，再让系统跟随业务持续扩展。</a:t>
            </a:r>
            <a:endParaRPr lang="en-US" sz="1242" dirty="0"/>
          </a:p>
        </p:txBody>
      </p:sp>
      <p:sp>
        <p:nvSpPr>
          <p:cNvPr id="7" name="Text 4"/>
          <p:cNvSpPr/>
          <p:nvPr/>
        </p:nvSpPr>
        <p:spPr>
          <a:xfrm>
            <a:off x="6600825" y="1602730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95C3B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8" name="Text 5"/>
          <p:cNvSpPr/>
          <p:nvPr/>
        </p:nvSpPr>
        <p:spPr>
          <a:xfrm>
            <a:off x="6600825" y="1869430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选择关键设备</a:t>
            </a:r>
            <a:endParaRPr lang="en-US" sz="1418" dirty="0"/>
          </a:p>
        </p:txBody>
      </p:sp>
      <p:sp>
        <p:nvSpPr>
          <p:cNvPr id="9" name="Text 6"/>
          <p:cNvSpPr/>
          <p:nvPr/>
        </p:nvSpPr>
        <p:spPr>
          <a:xfrm>
            <a:off x="6600825" y="2183755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准备一类高价值或高故障资产。</a:t>
            </a:r>
            <a:endParaRPr lang="en-US" sz="1242" dirty="0"/>
          </a:p>
        </p:txBody>
      </p:sp>
      <p:sp>
        <p:nvSpPr>
          <p:cNvPr id="10" name="Text 7"/>
          <p:cNvSpPr/>
          <p:nvPr/>
        </p:nvSpPr>
        <p:spPr>
          <a:xfrm>
            <a:off x="6600825" y="3004393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95C3B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1" name="Text 8"/>
          <p:cNvSpPr/>
          <p:nvPr/>
        </p:nvSpPr>
        <p:spPr>
          <a:xfrm>
            <a:off x="6600825" y="3271093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整理维护规则</a:t>
            </a:r>
            <a:endParaRPr lang="en-US" sz="1418" dirty="0"/>
          </a:p>
        </p:txBody>
      </p:sp>
      <p:sp>
        <p:nvSpPr>
          <p:cNvPr id="12" name="Text 9"/>
          <p:cNvSpPr/>
          <p:nvPr/>
        </p:nvSpPr>
        <p:spPr>
          <a:xfrm>
            <a:off x="6600825" y="3585418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准备保养周期、备件、故障分类和人员。</a:t>
            </a:r>
            <a:endParaRPr lang="en-US" sz="1242" dirty="0"/>
          </a:p>
        </p:txBody>
      </p:sp>
      <p:sp>
        <p:nvSpPr>
          <p:cNvPr id="13" name="Text 10"/>
          <p:cNvSpPr/>
          <p:nvPr/>
        </p:nvSpPr>
        <p:spPr>
          <a:xfrm>
            <a:off x="6600825" y="4406057"/>
            <a:ext cx="451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95C3B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4" name="Text 11"/>
          <p:cNvSpPr/>
          <p:nvPr/>
        </p:nvSpPr>
        <p:spPr>
          <a:xfrm>
            <a:off x="6600825" y="4672757"/>
            <a:ext cx="45148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安排方案评审</a:t>
            </a:r>
            <a:endParaRPr lang="en-US" sz="1418" dirty="0"/>
          </a:p>
        </p:txBody>
      </p:sp>
      <p:sp>
        <p:nvSpPr>
          <p:cNvPr id="15" name="Text 12"/>
          <p:cNvSpPr/>
          <p:nvPr/>
        </p:nvSpPr>
        <p:spPr>
          <a:xfrm>
            <a:off x="6600825" y="4987082"/>
            <a:ext cx="451485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用真实报修和保养场景评审首期闭环。</a:t>
            </a:r>
            <a:endParaRPr lang="en-US" sz="124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eam-0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7314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8448080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EAM 的客户购买动力，来自资产可靠性、维护成本和合规责任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EAM 产品都强调资产生命周期、维护执行、可靠性、备件和资产绩效。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52971" y="2206823"/>
            <a:ext cx="990302" cy="3954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B7D6D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购买动力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152971" y="2709863"/>
            <a:ext cx="4224784" cy="113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51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EAM 的价值是让资产从账面编号变成可维护、可核算、可预测的生产能力。</a:t>
            </a:r>
            <a:endParaRPr lang="en-US" sz="2511" dirty="0"/>
          </a:p>
        </p:txBody>
      </p:sp>
      <p:sp>
        <p:nvSpPr>
          <p:cNvPr id="8" name="Text 5"/>
          <p:cNvSpPr/>
          <p:nvPr/>
        </p:nvSpPr>
        <p:spPr>
          <a:xfrm>
            <a:off x="1152971" y="3981450"/>
            <a:ext cx="4224784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77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EAM 产品都强调资产生命周期、维护执行、可靠性、备件和资产绩效。</a:t>
            </a:r>
            <a:endParaRPr lang="en-US" sz="1377" dirty="0"/>
          </a:p>
        </p:txBody>
      </p:sp>
      <p:sp>
        <p:nvSpPr>
          <p:cNvPr id="9" name="Text 6"/>
          <p:cNvSpPr/>
          <p:nvPr/>
        </p:nvSpPr>
        <p:spPr>
          <a:xfrm>
            <a:off x="5911304" y="192241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99" dirty="0"/>
          </a:p>
        </p:txBody>
      </p:sp>
      <p:sp>
        <p:nvSpPr>
          <p:cNvPr id="10" name="Text 7"/>
          <p:cNvSpPr/>
          <p:nvPr/>
        </p:nvSpPr>
        <p:spPr>
          <a:xfrm>
            <a:off x="5911304" y="2407593"/>
            <a:ext cx="245060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可靠性压力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5911304" y="2664916"/>
            <a:ext cx="245060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设备故障影响生产交付，但故障原因和维护历史不清。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8743801" y="1922413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99" dirty="0"/>
          </a:p>
        </p:txBody>
      </p:sp>
      <p:sp>
        <p:nvSpPr>
          <p:cNvPr id="13" name="Text 10"/>
          <p:cNvSpPr/>
          <p:nvPr/>
        </p:nvSpPr>
        <p:spPr>
          <a:xfrm>
            <a:off x="8743801" y="2407593"/>
            <a:ext cx="24507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成本压力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8743801" y="2664916"/>
            <a:ext cx="24507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维修、备件、停机和折旧成本难以按资产归集。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5911304" y="365938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99" dirty="0"/>
          </a:p>
        </p:txBody>
      </p:sp>
      <p:sp>
        <p:nvSpPr>
          <p:cNvPr id="16" name="Text 13"/>
          <p:cNvSpPr/>
          <p:nvPr/>
        </p:nvSpPr>
        <p:spPr>
          <a:xfrm>
            <a:off x="5911304" y="4144566"/>
            <a:ext cx="2450604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合规压力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5911304" y="4401889"/>
            <a:ext cx="2450604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特种设备、校准、年检和安全检查需要留痕。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8743801" y="3659386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99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99" dirty="0"/>
          </a:p>
        </p:txBody>
      </p:sp>
      <p:sp>
        <p:nvSpPr>
          <p:cNvPr id="19" name="Text 16"/>
          <p:cNvSpPr/>
          <p:nvPr/>
        </p:nvSpPr>
        <p:spPr>
          <a:xfrm>
            <a:off x="8743801" y="4144566"/>
            <a:ext cx="2450753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账实压力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8743801" y="4401889"/>
            <a:ext cx="245075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资产位置、责任人、状态和财务口径难一致。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4303961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资产台账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5259139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维护工单</a:t>
            </a:r>
            <a:endParaRPr lang="en-US" sz="1188" dirty="0"/>
          </a:p>
        </p:txBody>
      </p:sp>
      <p:sp>
        <p:nvSpPr>
          <p:cNvPr id="23" name="Text 20"/>
          <p:cNvSpPr/>
          <p:nvPr/>
        </p:nvSpPr>
        <p:spPr>
          <a:xfrm>
            <a:off x="6214318" y="5301853"/>
            <a:ext cx="907554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备件成本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7169497" y="5301853"/>
            <a:ext cx="756642" cy="39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可靠性</a:t>
            </a:r>
            <a:endParaRPr lang="en-US" sz="11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eam-0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7314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8244483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EAM 的共识，是资产生命周期、维护工单和可靠性管理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IBM Maximo、SAP EAM、Hexagon HxGN EAM、IFS Ultimo 等成熟产品都围绕资产绩效、维护和可靠性展开。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2697212"/>
            <a:ext cx="262711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MARKET CONSENSUS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045916"/>
            <a:ext cx="2627114" cy="8636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成熟 EAM 都强调资产生命周期、可靠性和维护成本，而不是固定资产表。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1212949" y="3994845"/>
            <a:ext cx="2627114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IBM Maximo、SAP EAM、Hexagon HxGN EAM、IFS Ultimo 等成熟产品都围绕资产绩效、维护和可靠性展开。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4959102" y="2955429"/>
            <a:ext cx="1443930" cy="144393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69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资产可靠性系统</a:t>
            </a:r>
            <a:endParaRPr lang="en-US" sz="1269" dirty="0"/>
          </a:p>
        </p:txBody>
      </p:sp>
      <p:sp>
        <p:nvSpPr>
          <p:cNvPr id="10" name="Text 7"/>
          <p:cNvSpPr/>
          <p:nvPr/>
        </p:nvSpPr>
        <p:spPr>
          <a:xfrm>
            <a:off x="5199162" y="1936105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资产</a:t>
            </a:r>
            <a:endParaRPr lang="en-US" sz="1215" dirty="0"/>
          </a:p>
        </p:txBody>
      </p:sp>
      <p:sp>
        <p:nvSpPr>
          <p:cNvPr id="11" name="Text 8"/>
          <p:cNvSpPr/>
          <p:nvPr/>
        </p:nvSpPr>
        <p:spPr>
          <a:xfrm>
            <a:off x="6098381" y="2707630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维护</a:t>
            </a:r>
            <a:endParaRPr lang="en-US" sz="1215" dirty="0"/>
          </a:p>
        </p:txBody>
      </p:sp>
      <p:sp>
        <p:nvSpPr>
          <p:cNvPr id="12" name="Text 9"/>
          <p:cNvSpPr/>
          <p:nvPr/>
        </p:nvSpPr>
        <p:spPr>
          <a:xfrm>
            <a:off x="6098381" y="4389983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可靠性</a:t>
            </a:r>
            <a:endParaRPr lang="en-US" sz="1215" dirty="0"/>
          </a:p>
        </p:txBody>
      </p:sp>
      <p:sp>
        <p:nvSpPr>
          <p:cNvPr id="13" name="Text 10"/>
          <p:cNvSpPr/>
          <p:nvPr/>
        </p:nvSpPr>
        <p:spPr>
          <a:xfrm>
            <a:off x="5199162" y="5161508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工单</a:t>
            </a:r>
            <a:endParaRPr lang="en-US" sz="1215" dirty="0"/>
          </a:p>
        </p:txBody>
      </p:sp>
      <p:sp>
        <p:nvSpPr>
          <p:cNvPr id="14" name="Text 11"/>
          <p:cNvSpPr/>
          <p:nvPr/>
        </p:nvSpPr>
        <p:spPr>
          <a:xfrm>
            <a:off x="4299942" y="4389983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备件</a:t>
            </a:r>
            <a:endParaRPr lang="en-US" sz="1215" dirty="0"/>
          </a:p>
        </p:txBody>
      </p:sp>
      <p:sp>
        <p:nvSpPr>
          <p:cNvPr id="15" name="Text 12"/>
          <p:cNvSpPr/>
          <p:nvPr/>
        </p:nvSpPr>
        <p:spPr>
          <a:xfrm>
            <a:off x="4299942" y="2707630"/>
            <a:ext cx="96381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15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合规</a:t>
            </a:r>
            <a:endParaRPr lang="en-US" sz="1215" dirty="0"/>
          </a:p>
        </p:txBody>
      </p:sp>
      <p:sp>
        <p:nvSpPr>
          <p:cNvPr id="16" name="Text 13"/>
          <p:cNvSpPr/>
          <p:nvPr/>
        </p:nvSpPr>
        <p:spPr>
          <a:xfrm>
            <a:off x="7423547" y="2021235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17" name="Text 14"/>
          <p:cNvSpPr/>
          <p:nvPr/>
        </p:nvSpPr>
        <p:spPr>
          <a:xfrm>
            <a:off x="7934325" y="2021235"/>
            <a:ext cx="318135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IBM Maximo / SAP</a:t>
            </a:r>
            <a:endParaRPr lang="en-US" sz="1418" dirty="0"/>
          </a:p>
        </p:txBody>
      </p:sp>
      <p:sp>
        <p:nvSpPr>
          <p:cNvPr id="18" name="Text 15"/>
          <p:cNvSpPr/>
          <p:nvPr/>
        </p:nvSpPr>
        <p:spPr>
          <a:xfrm>
            <a:off x="7934325" y="2281982"/>
            <a:ext cx="318135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强调企业资产管理、维护、可靠性和运营数据。</a:t>
            </a:r>
            <a:endParaRPr lang="en-US" sz="1188" dirty="0"/>
          </a:p>
        </p:txBody>
      </p:sp>
      <p:sp>
        <p:nvSpPr>
          <p:cNvPr id="19" name="Text 16"/>
          <p:cNvSpPr/>
          <p:nvPr/>
        </p:nvSpPr>
        <p:spPr>
          <a:xfrm>
            <a:off x="7423547" y="3423791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20" name="Text 17"/>
          <p:cNvSpPr/>
          <p:nvPr/>
        </p:nvSpPr>
        <p:spPr>
          <a:xfrm>
            <a:off x="7934325" y="3423791"/>
            <a:ext cx="318135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Hexagon HxGN EAM</a:t>
            </a:r>
            <a:endParaRPr lang="en-US" sz="1418" dirty="0"/>
          </a:p>
        </p:txBody>
      </p:sp>
      <p:sp>
        <p:nvSpPr>
          <p:cNvPr id="21" name="Text 18"/>
          <p:cNvSpPr/>
          <p:nvPr/>
        </p:nvSpPr>
        <p:spPr>
          <a:xfrm>
            <a:off x="7934325" y="3684538"/>
            <a:ext cx="318135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强调资产生命周期、维护执行、绩效和风险。</a:t>
            </a:r>
            <a:endParaRPr lang="en-US" sz="1188" dirty="0"/>
          </a:p>
        </p:txBody>
      </p:sp>
      <p:sp>
        <p:nvSpPr>
          <p:cNvPr id="22" name="Text 19"/>
          <p:cNvSpPr/>
          <p:nvPr/>
        </p:nvSpPr>
        <p:spPr>
          <a:xfrm>
            <a:off x="7423547" y="4618137"/>
            <a:ext cx="423863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23" name="Text 20"/>
          <p:cNvSpPr/>
          <p:nvPr/>
        </p:nvSpPr>
        <p:spPr>
          <a:xfrm>
            <a:off x="7934325" y="4618137"/>
            <a:ext cx="3181350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IFS Ultimo</a:t>
            </a:r>
            <a:endParaRPr lang="en-US" sz="1418" dirty="0"/>
          </a:p>
        </p:txBody>
      </p:sp>
      <p:sp>
        <p:nvSpPr>
          <p:cNvPr id="24" name="Text 21"/>
          <p:cNvSpPr/>
          <p:nvPr/>
        </p:nvSpPr>
        <p:spPr>
          <a:xfrm>
            <a:off x="7934325" y="4878884"/>
            <a:ext cx="3181350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强调维护管理、资产安全、可用性和持续改进。</a:t>
            </a:r>
            <a:endParaRPr lang="en-US" sz="1188" dirty="0"/>
          </a:p>
        </p:txBody>
      </p:sp>
      <p:sp>
        <p:nvSpPr>
          <p:cNvPr id="25" name="Text 22"/>
          <p:cNvSpPr/>
          <p:nvPr/>
        </p:nvSpPr>
        <p:spPr>
          <a:xfrm>
            <a:off x="964406" y="5672882"/>
            <a:ext cx="10301288" cy="67582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23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客户购买 EAM，是为了把资产、维修、保养、备件、停机和成本放在同一套可靠性模型里。</a:t>
            </a:r>
            <a:endParaRPr lang="en-US" sz="13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eam-0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7314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4785866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EAM 的价值通常来自五个业务断点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资产管理的断点常发生在现场维护、备件消耗、财务台账和管理复盘之间。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212949" y="2788444"/>
            <a:ext cx="308267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E9F7F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BREAKPOINTS</a:t>
            </a:r>
            <a:endParaRPr lang="en-US" sz="1188" dirty="0"/>
          </a:p>
        </p:txBody>
      </p:sp>
      <p:sp>
        <p:nvSpPr>
          <p:cNvPr id="7" name="Text 4"/>
          <p:cNvSpPr/>
          <p:nvPr/>
        </p:nvSpPr>
        <p:spPr>
          <a:xfrm>
            <a:off x="1212949" y="3137148"/>
            <a:ext cx="3082677" cy="8636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36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资产断点的本质，是现场状态、维修证据、备件成本和财务资产不同步。</a:t>
            </a:r>
            <a:endParaRPr lang="en-US" sz="1836" dirty="0"/>
          </a:p>
        </p:txBody>
      </p:sp>
      <p:sp>
        <p:nvSpPr>
          <p:cNvPr id="8" name="Text 5"/>
          <p:cNvSpPr/>
          <p:nvPr/>
        </p:nvSpPr>
        <p:spPr>
          <a:xfrm>
            <a:off x="1212949" y="4086076"/>
            <a:ext cx="3082677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资产管理的断点常发生在现场维护、备件消耗、财务台账和管理复盘之间。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4801791" y="3781276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10" name="Text 7"/>
          <p:cNvSpPr/>
          <p:nvPr/>
        </p:nvSpPr>
        <p:spPr>
          <a:xfrm>
            <a:off x="4801791" y="4230439"/>
            <a:ext cx="985242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资产建档</a:t>
            </a:r>
            <a:endParaRPr lang="en-US" sz="1418" dirty="0"/>
          </a:p>
        </p:txBody>
      </p:sp>
      <p:sp>
        <p:nvSpPr>
          <p:cNvPr id="11" name="Text 8"/>
          <p:cNvSpPr/>
          <p:nvPr/>
        </p:nvSpPr>
        <p:spPr>
          <a:xfrm>
            <a:off x="4801791" y="4521994"/>
            <a:ext cx="985242" cy="87094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采购、验收、标签、位置和责任人记录不完整。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6138118" y="3989487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6138118" y="4438650"/>
            <a:ext cx="98539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报修维护</a:t>
            </a:r>
            <a:endParaRPr lang="en-US" sz="1418" dirty="0"/>
          </a:p>
        </p:txBody>
      </p:sp>
      <p:sp>
        <p:nvSpPr>
          <p:cNvPr id="14" name="Text 11"/>
          <p:cNvSpPr/>
          <p:nvPr/>
        </p:nvSpPr>
        <p:spPr>
          <a:xfrm>
            <a:off x="6138118" y="4730204"/>
            <a:ext cx="985391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故障上报、派工、维修结果靠线下沟通。</a:t>
            </a:r>
            <a:endParaRPr lang="en-US" sz="1188" dirty="0"/>
          </a:p>
        </p:txBody>
      </p:sp>
      <p:sp>
        <p:nvSpPr>
          <p:cNvPr id="15" name="Text 12"/>
          <p:cNvSpPr/>
          <p:nvPr/>
        </p:nvSpPr>
        <p:spPr>
          <a:xfrm>
            <a:off x="7474595" y="3959572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6" name="Text 13"/>
          <p:cNvSpPr/>
          <p:nvPr/>
        </p:nvSpPr>
        <p:spPr>
          <a:xfrm>
            <a:off x="7474595" y="4408736"/>
            <a:ext cx="985242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保养校准</a:t>
            </a:r>
            <a:endParaRPr lang="en-US" sz="1418" dirty="0"/>
          </a:p>
        </p:txBody>
      </p:sp>
      <p:sp>
        <p:nvSpPr>
          <p:cNvPr id="17" name="Text 14"/>
          <p:cNvSpPr/>
          <p:nvPr/>
        </p:nvSpPr>
        <p:spPr>
          <a:xfrm>
            <a:off x="7474595" y="4700290"/>
            <a:ext cx="985242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计划提醒、执行记录和逾期风险难跟踪。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8810923" y="3869531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9" name="Text 16"/>
          <p:cNvSpPr/>
          <p:nvPr/>
        </p:nvSpPr>
        <p:spPr>
          <a:xfrm>
            <a:off x="8810923" y="4318695"/>
            <a:ext cx="98539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备件领用</a:t>
            </a:r>
            <a:endParaRPr lang="en-US" sz="1418" dirty="0"/>
          </a:p>
        </p:txBody>
      </p:sp>
      <p:sp>
        <p:nvSpPr>
          <p:cNvPr id="20" name="Text 17"/>
          <p:cNvSpPr/>
          <p:nvPr/>
        </p:nvSpPr>
        <p:spPr>
          <a:xfrm>
            <a:off x="8810923" y="4610249"/>
            <a:ext cx="985391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备件库存、领用、成本和设备关联不清。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10147399" y="3779490"/>
            <a:ext cx="381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22" name="Text 19"/>
          <p:cNvSpPr/>
          <p:nvPr/>
        </p:nvSpPr>
        <p:spPr>
          <a:xfrm>
            <a:off x="10147399" y="4228654"/>
            <a:ext cx="985391" cy="257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18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盘点报废</a:t>
            </a:r>
            <a:endParaRPr lang="en-US" sz="1418" dirty="0"/>
          </a:p>
        </p:txBody>
      </p:sp>
      <p:sp>
        <p:nvSpPr>
          <p:cNvPr id="23" name="Text 20"/>
          <p:cNvSpPr/>
          <p:nvPr/>
        </p:nvSpPr>
        <p:spPr>
          <a:xfrm>
            <a:off x="10147399" y="4520208"/>
            <a:ext cx="985391" cy="6627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盘点差异、折旧、处置和报废证据分散。</a:t>
            </a:r>
            <a:endParaRPr lang="en-US" sz="1188" dirty="0"/>
          </a:p>
        </p:txBody>
      </p:sp>
      <p:sp>
        <p:nvSpPr>
          <p:cNvPr id="24" name="Text 21"/>
          <p:cNvSpPr/>
          <p:nvPr/>
        </p:nvSpPr>
        <p:spPr>
          <a:xfrm>
            <a:off x="964406" y="5641925"/>
            <a:ext cx="10301288" cy="6587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这些断点长期靠人补位，管理就会停留在事后统计，难以升级为过程控制。</a:t>
            </a:r>
            <a:endParaRPr lang="en-US" sz="11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eam-0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7314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396210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EAM 要从台账工具升级为业务运营系统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客户需要看到系统如何从记录结果，走向驱动流程，再走向经营优化。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1183035" y="3574256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053" dirty="0"/>
          </a:p>
        </p:txBody>
      </p:sp>
      <p:sp>
        <p:nvSpPr>
          <p:cNvPr id="7" name="Text 4"/>
          <p:cNvSpPr/>
          <p:nvPr/>
        </p:nvSpPr>
        <p:spPr>
          <a:xfrm>
            <a:off x="1183035" y="4097089"/>
            <a:ext cx="2417713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台账阶段</a:t>
            </a:r>
            <a:endParaRPr lang="en-US" sz="1107" dirty="0"/>
          </a:p>
        </p:txBody>
      </p:sp>
      <p:sp>
        <p:nvSpPr>
          <p:cNvPr id="8" name="Text 5"/>
          <p:cNvSpPr/>
          <p:nvPr/>
        </p:nvSpPr>
        <p:spPr>
          <a:xfrm>
            <a:off x="1183035" y="4417070"/>
            <a:ext cx="2417713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记录结果</a:t>
            </a:r>
            <a:endParaRPr lang="en-US" sz="1971" dirty="0"/>
          </a:p>
        </p:txBody>
      </p:sp>
      <p:sp>
        <p:nvSpPr>
          <p:cNvPr id="9" name="Text 6"/>
          <p:cNvSpPr/>
          <p:nvPr/>
        </p:nvSpPr>
        <p:spPr>
          <a:xfrm>
            <a:off x="1183035" y="4813697"/>
            <a:ext cx="2417713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能查资产卡片，但无法解释故障、成本和风险。</a:t>
            </a:r>
            <a:endParaRPr lang="en-US" sz="1188" dirty="0"/>
          </a:p>
        </p:txBody>
      </p:sp>
      <p:sp>
        <p:nvSpPr>
          <p:cNvPr id="10" name="Text 7"/>
          <p:cNvSpPr/>
          <p:nvPr/>
        </p:nvSpPr>
        <p:spPr>
          <a:xfrm>
            <a:off x="4171355" y="3265587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053" dirty="0"/>
          </a:p>
        </p:txBody>
      </p:sp>
      <p:sp>
        <p:nvSpPr>
          <p:cNvPr id="11" name="Text 8"/>
          <p:cNvSpPr/>
          <p:nvPr/>
        </p:nvSpPr>
        <p:spPr>
          <a:xfrm>
            <a:off x="4171355" y="3788420"/>
            <a:ext cx="2907506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闭环阶段</a:t>
            </a:r>
            <a:endParaRPr lang="en-US" sz="1107" dirty="0"/>
          </a:p>
        </p:txBody>
      </p:sp>
      <p:sp>
        <p:nvSpPr>
          <p:cNvPr id="12" name="Text 9"/>
          <p:cNvSpPr/>
          <p:nvPr/>
        </p:nvSpPr>
        <p:spPr>
          <a:xfrm>
            <a:off x="4171355" y="4108400"/>
            <a:ext cx="2907506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驱动过程</a:t>
            </a:r>
            <a:endParaRPr lang="en-US" sz="1971" dirty="0"/>
          </a:p>
        </p:txBody>
      </p:sp>
      <p:sp>
        <p:nvSpPr>
          <p:cNvPr id="13" name="Text 10"/>
          <p:cNvSpPr/>
          <p:nvPr/>
        </p:nvSpPr>
        <p:spPr>
          <a:xfrm>
            <a:off x="4171355" y="4505027"/>
            <a:ext cx="2907506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用保养、维修、备件、盘点和校准驱动资产运行。</a:t>
            </a:r>
            <a:endParaRPr lang="en-US" sz="1188" dirty="0"/>
          </a:p>
        </p:txBody>
      </p:sp>
      <p:sp>
        <p:nvSpPr>
          <p:cNvPr id="14" name="Text 11"/>
          <p:cNvSpPr/>
          <p:nvPr/>
        </p:nvSpPr>
        <p:spPr>
          <a:xfrm>
            <a:off x="7649468" y="3061097"/>
            <a:ext cx="432346" cy="43234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053" dirty="0"/>
          </a:p>
        </p:txBody>
      </p:sp>
      <p:sp>
        <p:nvSpPr>
          <p:cNvPr id="15" name="Text 12"/>
          <p:cNvSpPr/>
          <p:nvPr/>
        </p:nvSpPr>
        <p:spPr>
          <a:xfrm>
            <a:off x="7649468" y="3583930"/>
            <a:ext cx="3397597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07" b="1" dirty="0">
                <a:solidFill>
                  <a:srgbClr val="64748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优化阶段</a:t>
            </a:r>
            <a:endParaRPr lang="en-US" sz="1107" dirty="0"/>
          </a:p>
        </p:txBody>
      </p:sp>
      <p:sp>
        <p:nvSpPr>
          <p:cNvPr id="16" name="Text 13"/>
          <p:cNvSpPr/>
          <p:nvPr/>
        </p:nvSpPr>
        <p:spPr>
          <a:xfrm>
            <a:off x="7649468" y="3903911"/>
            <a:ext cx="3397597" cy="3284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71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持续改进</a:t>
            </a:r>
            <a:endParaRPr lang="en-US" sz="1971" dirty="0"/>
          </a:p>
        </p:txBody>
      </p:sp>
      <p:sp>
        <p:nvSpPr>
          <p:cNvPr id="17" name="Text 14"/>
          <p:cNvSpPr/>
          <p:nvPr/>
        </p:nvSpPr>
        <p:spPr>
          <a:xfrm>
            <a:off x="7649468" y="4300538"/>
            <a:ext cx="3397597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用故障率、停机、成本和寿命数据优化资产策略。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1118592" y="5995095"/>
            <a:ext cx="2476054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建设逻辑</a:t>
            </a:r>
            <a:endParaRPr lang="en-US" sz="1350" dirty="0"/>
          </a:p>
        </p:txBody>
      </p:sp>
      <p:sp>
        <p:nvSpPr>
          <p:cNvPr id="19" name="Text 16"/>
          <p:cNvSpPr/>
          <p:nvPr/>
        </p:nvSpPr>
        <p:spPr>
          <a:xfrm>
            <a:off x="3650754" y="5895529"/>
            <a:ext cx="2158008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资产可信</a:t>
            </a:r>
            <a:endParaRPr lang="en-US" sz="1188" dirty="0"/>
          </a:p>
        </p:txBody>
      </p:sp>
      <p:sp>
        <p:nvSpPr>
          <p:cNvPr id="20" name="Text 17"/>
          <p:cNvSpPr/>
          <p:nvPr/>
        </p:nvSpPr>
        <p:spPr>
          <a:xfrm>
            <a:off x="6301978" y="5895529"/>
            <a:ext cx="2158157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维护可控</a:t>
            </a:r>
            <a:endParaRPr lang="en-US" sz="1188" dirty="0"/>
          </a:p>
        </p:txBody>
      </p:sp>
      <p:sp>
        <p:nvSpPr>
          <p:cNvPr id="21" name="Text 18"/>
          <p:cNvSpPr/>
          <p:nvPr/>
        </p:nvSpPr>
        <p:spPr>
          <a:xfrm>
            <a:off x="8953351" y="5895529"/>
            <a:ext cx="2158008" cy="475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可靠性可优化</a:t>
            </a:r>
            <a:endParaRPr lang="en-US" sz="11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eam-07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7314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6006554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EAM 建设建议先跑通闭环，再扩展智能优化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先把资产账实和维保工单跑通，再做预测性维护和资产绩效优化。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3338959" y="2000994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第三阶段</a:t>
            </a:r>
            <a:endParaRPr lang="en-US" sz="1080" dirty="0"/>
          </a:p>
        </p:txBody>
      </p:sp>
      <p:sp>
        <p:nvSpPr>
          <p:cNvPr id="7" name="Text 4"/>
          <p:cNvSpPr/>
          <p:nvPr/>
        </p:nvSpPr>
        <p:spPr>
          <a:xfrm>
            <a:off x="5070574" y="1943844"/>
            <a:ext cx="382041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智能可靠性</a:t>
            </a:r>
            <a:endParaRPr lang="en-US" sz="1701" dirty="0"/>
          </a:p>
        </p:txBody>
      </p:sp>
      <p:sp>
        <p:nvSpPr>
          <p:cNvPr id="8" name="Text 5"/>
          <p:cNvSpPr/>
          <p:nvPr/>
        </p:nvSpPr>
        <p:spPr>
          <a:xfrm>
            <a:off x="5070574" y="2377232"/>
            <a:ext cx="3820418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故障预测、寿命分析、资产绩效和投资优化。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2680692" y="3163044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第二阶段</a:t>
            </a:r>
            <a:endParaRPr lang="en-US" sz="1080" dirty="0"/>
          </a:p>
        </p:txBody>
      </p:sp>
      <p:sp>
        <p:nvSpPr>
          <p:cNvPr id="10" name="Text 7"/>
          <p:cNvSpPr/>
          <p:nvPr/>
        </p:nvSpPr>
        <p:spPr>
          <a:xfrm>
            <a:off x="4412307" y="3105894"/>
            <a:ext cx="5137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维护协同</a:t>
            </a:r>
            <a:endParaRPr lang="en-US" sz="1701" dirty="0"/>
          </a:p>
        </p:txBody>
      </p:sp>
      <p:sp>
        <p:nvSpPr>
          <p:cNvPr id="11" name="Text 8"/>
          <p:cNvSpPr/>
          <p:nvPr/>
        </p:nvSpPr>
        <p:spPr>
          <a:xfrm>
            <a:off x="4412307" y="3539282"/>
            <a:ext cx="51371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保养、维修、备件、校准、年检和安全检查。</a:t>
            </a:r>
            <a:endParaRPr lang="en-US" sz="1188" dirty="0"/>
          </a:p>
        </p:txBody>
      </p:sp>
      <p:sp>
        <p:nvSpPr>
          <p:cNvPr id="12" name="Text 9"/>
          <p:cNvSpPr/>
          <p:nvPr/>
        </p:nvSpPr>
        <p:spPr>
          <a:xfrm>
            <a:off x="2186880" y="4379565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8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第一阶段</a:t>
            </a:r>
            <a:endParaRPr lang="en-US" sz="1080" dirty="0"/>
          </a:p>
        </p:txBody>
      </p:sp>
      <p:sp>
        <p:nvSpPr>
          <p:cNvPr id="13" name="Text 10"/>
          <p:cNvSpPr/>
          <p:nvPr/>
        </p:nvSpPr>
        <p:spPr>
          <a:xfrm>
            <a:off x="3918496" y="4322415"/>
            <a:ext cx="612472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701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资产闭环</a:t>
            </a:r>
            <a:endParaRPr lang="en-US" sz="1701" dirty="0"/>
          </a:p>
        </p:txBody>
      </p:sp>
      <p:sp>
        <p:nvSpPr>
          <p:cNvPr id="14" name="Text 11"/>
          <p:cNvSpPr/>
          <p:nvPr/>
        </p:nvSpPr>
        <p:spPr>
          <a:xfrm>
            <a:off x="3918496" y="4864150"/>
            <a:ext cx="6124724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台账、标签、位置、责任人、状态和盘点。</a:t>
            </a:r>
            <a:endParaRPr lang="en-US" sz="11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eam-0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7314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7939236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围绕资产、人员、备件、维护和财务，设计 EAM 业务蓝图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EAM 是资产现场状态和财务价值之间的桥。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9067354" y="1943844"/>
            <a:ext cx="1924050" cy="3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EAM 方案中枢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1316831" y="2656136"/>
            <a:ext cx="3419029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输入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1316831" y="2954238"/>
            <a:ext cx="341902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采购验收、资产分类、位置、责任人、保养规则</a:t>
            </a:r>
            <a:endParaRPr lang="en-US" sz="1188" dirty="0"/>
          </a:p>
        </p:txBody>
      </p:sp>
      <p:sp>
        <p:nvSpPr>
          <p:cNvPr id="9" name="Text 6"/>
          <p:cNvSpPr/>
          <p:nvPr/>
        </p:nvSpPr>
        <p:spPr>
          <a:xfrm>
            <a:off x="5231160" y="2656136"/>
            <a:ext cx="3419029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执行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5231160" y="2954238"/>
            <a:ext cx="341902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建档、报修、派工、维修、保养、盘点、报废</a:t>
            </a:r>
            <a:endParaRPr lang="en-US" sz="1188" dirty="0"/>
          </a:p>
        </p:txBody>
      </p:sp>
      <p:sp>
        <p:nvSpPr>
          <p:cNvPr id="11" name="Text 8"/>
          <p:cNvSpPr/>
          <p:nvPr/>
        </p:nvSpPr>
        <p:spPr>
          <a:xfrm>
            <a:off x="1316831" y="4456361"/>
            <a:ext cx="3419029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输出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1316831" y="4754463"/>
            <a:ext cx="3419029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可用率、故障率、维护成本、资产状态、折旧依据</a:t>
            </a:r>
            <a:endParaRPr lang="en-US" sz="1188" dirty="0"/>
          </a:p>
        </p:txBody>
      </p:sp>
      <p:sp>
        <p:nvSpPr>
          <p:cNvPr id="13" name="Text 10"/>
          <p:cNvSpPr/>
          <p:nvPr/>
        </p:nvSpPr>
        <p:spPr>
          <a:xfrm>
            <a:off x="5231160" y="4456361"/>
            <a:ext cx="3419029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适配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5231160" y="4754463"/>
            <a:ext cx="3419029" cy="45452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按企业现有系统、组织分工和管理口径规划接口、报表和二期扩展。</a:t>
            </a:r>
            <a:endParaRPr lang="en-US" sz="118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folders/9q/t80g179976l0qr4x9pn7hw6r0000gn/T/bitt-presentations-pptx-plIwYd/eam-09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66800" y="137071"/>
            <a:ext cx="861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053" b="1" dirty="0">
                <a:solidFill>
                  <a:srgbClr val="27314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一同数字技术</a:t>
            </a:r>
            <a:endParaRPr lang="en-US" sz="1053" dirty="0"/>
          </a:p>
        </p:txBody>
      </p:sp>
      <p:sp>
        <p:nvSpPr>
          <p:cNvPr id="4" name="Text 1"/>
          <p:cNvSpPr/>
          <p:nvPr/>
        </p:nvSpPr>
        <p:spPr>
          <a:xfrm>
            <a:off x="745778" y="616148"/>
            <a:ext cx="5295900" cy="3890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403" b="1" dirty="0">
                <a:solidFill>
                  <a:srgbClr val="111827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首期先跑通“资产建档到维护复盘”闭环</a:t>
            </a:r>
            <a:endParaRPr lang="en-US" sz="2403" dirty="0"/>
          </a:p>
        </p:txBody>
      </p:sp>
      <p:sp>
        <p:nvSpPr>
          <p:cNvPr id="5" name="Text 2"/>
          <p:cNvSpPr/>
          <p:nvPr/>
        </p:nvSpPr>
        <p:spPr>
          <a:xfrm>
            <a:off x="745778" y="1164134"/>
            <a:ext cx="9296400" cy="2872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42" b="1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先让资产从建档到维保有完整证据，再扩展可靠性分析。</a:t>
            </a:r>
            <a:endParaRPr lang="en-US" sz="1242" dirty="0"/>
          </a:p>
        </p:txBody>
      </p:sp>
      <p:sp>
        <p:nvSpPr>
          <p:cNvPr id="6" name="Text 3"/>
          <p:cNvSpPr/>
          <p:nvPr/>
        </p:nvSpPr>
        <p:spPr>
          <a:xfrm>
            <a:off x="2890689" y="1991767"/>
            <a:ext cx="162818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72" dirty="0"/>
          </a:p>
        </p:txBody>
      </p:sp>
      <p:sp>
        <p:nvSpPr>
          <p:cNvPr id="7" name="Text 4"/>
          <p:cNvSpPr/>
          <p:nvPr/>
        </p:nvSpPr>
        <p:spPr>
          <a:xfrm>
            <a:off x="2781598" y="2480370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建档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4113609" y="298623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72" dirty="0"/>
          </a:p>
        </p:txBody>
      </p:sp>
      <p:sp>
        <p:nvSpPr>
          <p:cNvPr id="9" name="Text 6"/>
          <p:cNvSpPr/>
          <p:nvPr/>
        </p:nvSpPr>
        <p:spPr>
          <a:xfrm>
            <a:off x="4016276" y="347483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使用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3599259" y="432360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72" dirty="0"/>
          </a:p>
        </p:txBody>
      </p:sp>
      <p:sp>
        <p:nvSpPr>
          <p:cNvPr id="11" name="Text 8"/>
          <p:cNvSpPr/>
          <p:nvPr/>
        </p:nvSpPr>
        <p:spPr>
          <a:xfrm>
            <a:off x="3501926" y="481220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报修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1987451" y="432360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72" dirty="0"/>
          </a:p>
        </p:txBody>
      </p:sp>
      <p:sp>
        <p:nvSpPr>
          <p:cNvPr id="13" name="Text 10"/>
          <p:cNvSpPr/>
          <p:nvPr/>
        </p:nvSpPr>
        <p:spPr>
          <a:xfrm>
            <a:off x="1890117" y="481220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维修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1473101" y="2986236"/>
            <a:ext cx="18633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972" b="1" dirty="0">
                <a:solidFill>
                  <a:srgbClr val="3D4A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72" dirty="0"/>
          </a:p>
        </p:txBody>
      </p:sp>
      <p:sp>
        <p:nvSpPr>
          <p:cNvPr id="15" name="Text 12"/>
          <p:cNvSpPr/>
          <p:nvPr/>
        </p:nvSpPr>
        <p:spPr>
          <a:xfrm>
            <a:off x="1375767" y="3474839"/>
            <a:ext cx="3810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复盘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5158829" y="1999506"/>
            <a:ext cx="5950000" cy="2421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每个节点可追踪</a:t>
            </a:r>
            <a:endParaRPr lang="en-US" sz="1296" dirty="0"/>
          </a:p>
        </p:txBody>
      </p:sp>
      <p:sp>
        <p:nvSpPr>
          <p:cNvPr id="17" name="Text 14"/>
          <p:cNvSpPr/>
          <p:nvPr/>
        </p:nvSpPr>
        <p:spPr>
          <a:xfrm>
            <a:off x="5158829" y="2244626"/>
            <a:ext cx="59500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资产、工单、备件、人员和费用关联。</a:t>
            </a:r>
            <a:endParaRPr lang="en-US" sz="1188" dirty="0"/>
          </a:p>
        </p:txBody>
      </p:sp>
      <p:sp>
        <p:nvSpPr>
          <p:cNvPr id="18" name="Text 15"/>
          <p:cNvSpPr/>
          <p:nvPr/>
        </p:nvSpPr>
        <p:spPr>
          <a:xfrm>
            <a:off x="5158829" y="3134320"/>
            <a:ext cx="5950000" cy="24214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296" b="1" dirty="0">
                <a:solidFill>
                  <a:srgbClr val="0F172A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每个异常可闭环</a:t>
            </a:r>
            <a:endParaRPr lang="en-US" sz="1296" dirty="0"/>
          </a:p>
        </p:txBody>
      </p:sp>
      <p:sp>
        <p:nvSpPr>
          <p:cNvPr id="19" name="Text 16"/>
          <p:cNvSpPr/>
          <p:nvPr/>
        </p:nvSpPr>
        <p:spPr>
          <a:xfrm>
            <a:off x="5158829" y="3379440"/>
            <a:ext cx="5950000" cy="246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188" dirty="0">
                <a:solidFill>
                  <a:srgbClr val="47556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故障、逾期、停机、备件短缺有处理结果。</a:t>
            </a:r>
            <a:endParaRPr lang="en-US" sz="118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YaHei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YaHe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一同数字技术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EAM 项目说明文档</dc:title>
  <dc:subject>EAM 项目说明文档</dc:subject>
  <dc:creator>一同数字技术</dc:creator>
  <cp:lastModifiedBy>一同数字技术</cp:lastModifiedBy>
  <cp:revision>1</cp:revision>
  <dcterms:created xsi:type="dcterms:W3CDTF">2026-05-26T20:26:39Z</dcterms:created>
  <dcterms:modified xsi:type="dcterms:W3CDTF">2026-05-26T20:26:39Z</dcterms:modified>
</cp:coreProperties>
</file>