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28725" y="752475"/>
            <a:ext cx="1046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296" dirty="0"/>
          </a:p>
        </p:txBody>
      </p:sp>
      <p:sp>
        <p:nvSpPr>
          <p:cNvPr id="4" name="Text 1"/>
          <p:cNvSpPr/>
          <p:nvPr/>
        </p:nvSpPr>
        <p:spPr>
          <a:xfrm>
            <a:off x="876300" y="2666107"/>
            <a:ext cx="176182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品牌运营行业解决方案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61407"/>
            <a:ext cx="54928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品牌资产管理系统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888284"/>
            <a:ext cx="4261545" cy="3225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3341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把品牌素材从网盘文件升级为可治理的品牌资产中心</a:t>
            </a:r>
            <a:endParaRPr lang="en-US" sz="1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71604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的专业性，来自核心对象被统一管理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的关键对象是素材、标签、版权、内容任务、渠道和创作者。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72445"/>
            <a:ext cx="340325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OBJECTS</a:t>
            </a:r>
            <a:endParaRPr lang="en-US" sz="999" dirty="0"/>
          </a:p>
        </p:txBody>
      </p:sp>
      <p:sp>
        <p:nvSpPr>
          <p:cNvPr id="7" name="Text 4"/>
          <p:cNvSpPr/>
          <p:nvPr/>
        </p:nvSpPr>
        <p:spPr>
          <a:xfrm>
            <a:off x="1212949" y="3699123"/>
            <a:ext cx="34032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统一对象口径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212949" y="4042172"/>
            <a:ext cx="34032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先把关键对象、状态和责任边界统一，系统才不会变成另一套录入台账。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179070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5179070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179070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图片、视频、文档、案例、模板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98382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7298382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标签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8382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品类、场景、渠道、产品、活动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417695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9417695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版权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417695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授权、来源、有效期、使用范围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79070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5179070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179070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选题、文案、设计、审校、版本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358039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22" name="Text 19"/>
          <p:cNvSpPr/>
          <p:nvPr/>
        </p:nvSpPr>
        <p:spPr>
          <a:xfrm>
            <a:off x="8358039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渠道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358039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官网、社媒、销售物料、投放</a:t>
            </a:r>
            <a:endParaRPr lang="en-US" sz="11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83659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素材治理要让团队找得到、用得对、敢复用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DAM 的第一价值是减少重复制作和错用素材。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128117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上传入库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28117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批量上传图片、视频和文档。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66331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3266331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自动/人工标签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66331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按产品、场景、渠道和活动标记。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404693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283" dirty="0"/>
          </a:p>
        </p:txBody>
      </p:sp>
      <p:sp>
        <p:nvSpPr>
          <p:cNvPr id="13" name="Text 10"/>
          <p:cNvSpPr/>
          <p:nvPr/>
        </p:nvSpPr>
        <p:spPr>
          <a:xfrm>
            <a:off x="5404693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版权记录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404693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记录来源、授权和有效期。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543056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283" dirty="0"/>
          </a:p>
        </p:txBody>
      </p:sp>
      <p:sp>
        <p:nvSpPr>
          <p:cNvPr id="16" name="Text 13"/>
          <p:cNvSpPr/>
          <p:nvPr/>
        </p:nvSpPr>
        <p:spPr>
          <a:xfrm>
            <a:off x="7543056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权限控制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543056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控制内部、外部和渠道使用范围。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681418" y="2971056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283" dirty="0"/>
          </a:p>
        </p:txBody>
      </p:sp>
      <p:sp>
        <p:nvSpPr>
          <p:cNvPr id="19" name="Text 16"/>
          <p:cNvSpPr/>
          <p:nvPr/>
        </p:nvSpPr>
        <p:spPr>
          <a:xfrm>
            <a:off x="9681418" y="3528120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检索复用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681418" y="3841998"/>
            <a:ext cx="142041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快速找到可用版本。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665143"/>
            <a:ext cx="24543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执行证据链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3630067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状态同步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557093"/>
            <a:ext cx="1827907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异常闭环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指标复盘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14183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内容生产要把选题、素材、审校和版本串起来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内容协作效率决定品牌输出速度。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11872"/>
            <a:ext cx="324549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FLOW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665786"/>
            <a:ext cx="3245495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现场执行链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02745"/>
            <a:ext cx="32454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把关键动作拆成可执行任务，逐步沉淀状态、责任和复盘数据。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007471" y="192494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5561112" y="192494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选题计划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561112" y="218911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建立活动、栏目和发布时间。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007471" y="2801987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3" name="Text 10"/>
          <p:cNvSpPr/>
          <p:nvPr/>
        </p:nvSpPr>
        <p:spPr>
          <a:xfrm>
            <a:off x="5561112" y="2801987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素材引用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561112" y="3066157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从资产库引用合规素材。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007471" y="3679180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6" name="Text 13"/>
          <p:cNvSpPr/>
          <p:nvPr/>
        </p:nvSpPr>
        <p:spPr>
          <a:xfrm>
            <a:off x="5561112" y="3679180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协作编辑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561112" y="3943350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文案、设计、审校在线推进。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007471" y="455637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53" dirty="0"/>
          </a:p>
        </p:txBody>
      </p:sp>
      <p:sp>
        <p:nvSpPr>
          <p:cNvPr id="19" name="Text 16"/>
          <p:cNvSpPr/>
          <p:nvPr/>
        </p:nvSpPr>
        <p:spPr>
          <a:xfrm>
            <a:off x="5561112" y="455637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版本留痕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561112" y="482054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每次修改和审批可回看。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5007471" y="5433566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53" dirty="0"/>
          </a:p>
        </p:txBody>
      </p:sp>
      <p:sp>
        <p:nvSpPr>
          <p:cNvPr id="22" name="Text 19"/>
          <p:cNvSpPr/>
          <p:nvPr/>
        </p:nvSpPr>
        <p:spPr>
          <a:xfrm>
            <a:off x="5561112" y="5433566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发布准备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561112" y="5697736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生成渠道所需尺寸和素材包。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53149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外部创作者协同要管理授权、交付和结算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外部素材如果不治理，会带来版权和交付风险。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5381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7" name="Text 4"/>
          <p:cNvSpPr/>
          <p:nvPr/>
        </p:nvSpPr>
        <p:spPr>
          <a:xfrm>
            <a:off x="1145381" y="382711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创作者档案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45381" y="4123879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管理身份、风格、合同和报价。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27040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3227040" y="382711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任务发布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27040" y="4123879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明确需求、素材规范和截止时间。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308848" y="32011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5308848" y="371028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素材提交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308848" y="400704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提交作品、源文件和授权说明。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390656" y="302969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7390656" y="353883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审核反馈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390656" y="383559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品牌、法务和业务审核留痕。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472464" y="28582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9472464" y="336738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结算归档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472464" y="3664148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交付验收和费用进入财务。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350818"/>
            <a:ext cx="2454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过程治理</a:t>
            </a:r>
            <a:endParaRPr lang="en-US" sz="1458" dirty="0"/>
          </a:p>
        </p:txBody>
      </p:sp>
      <p:sp>
        <p:nvSpPr>
          <p:cNvPr id="22" name="Text 19"/>
          <p:cNvSpPr/>
          <p:nvPr/>
        </p:nvSpPr>
        <p:spPr>
          <a:xfrm>
            <a:off x="3630067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任务驱动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192762"/>
            <a:ext cx="1827907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状态校验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结果复盘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76791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看板要围绕资产复用、内容效率、版权风险和渠道效果组织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看板要服务品牌运营和内容生产效率。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95834" y="2007840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DASHBOARD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95834" y="2361754"/>
            <a:ext cx="9838432" cy="3132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品牌看板必须回答哪些资产真正被复用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195834" y="2760315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重点是素材复用、内容周期、版权风险、渠道效果和外部协作效率。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62496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</a:t>
            </a:r>
            <a:endParaRPr lang="en-US" sz="3173" dirty="0"/>
          </a:p>
        </p:txBody>
      </p:sp>
      <p:sp>
        <p:nvSpPr>
          <p:cNvPr id="10" name="Text 7"/>
          <p:cNvSpPr/>
          <p:nvPr/>
        </p:nvSpPr>
        <p:spPr>
          <a:xfrm>
            <a:off x="1162496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复用率</a:t>
            </a:r>
            <a:endParaRPr lang="en-US" sz="1431" dirty="0"/>
          </a:p>
        </p:txBody>
      </p:sp>
      <p:sp>
        <p:nvSpPr>
          <p:cNvPr id="11" name="Text 8"/>
          <p:cNvSpPr/>
          <p:nvPr/>
        </p:nvSpPr>
        <p:spPr>
          <a:xfrm>
            <a:off x="1162496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素材下载、引用和重复制作减少。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760440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内容</a:t>
            </a:r>
            <a:endParaRPr lang="en-US" sz="3173" dirty="0"/>
          </a:p>
        </p:txBody>
      </p:sp>
      <p:sp>
        <p:nvSpPr>
          <p:cNvPr id="13" name="Text 10"/>
          <p:cNvSpPr/>
          <p:nvPr/>
        </p:nvSpPr>
        <p:spPr>
          <a:xfrm>
            <a:off x="3760440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交付周期</a:t>
            </a:r>
            <a:endParaRPr lang="en-US" sz="1431" dirty="0"/>
          </a:p>
        </p:txBody>
      </p:sp>
      <p:sp>
        <p:nvSpPr>
          <p:cNvPr id="14" name="Text 11"/>
          <p:cNvSpPr/>
          <p:nvPr/>
        </p:nvSpPr>
        <p:spPr>
          <a:xfrm>
            <a:off x="3760440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选题、审校、发布周期和超期。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358384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版权</a:t>
            </a:r>
            <a:endParaRPr lang="en-US" sz="3173" dirty="0"/>
          </a:p>
        </p:txBody>
      </p:sp>
      <p:sp>
        <p:nvSpPr>
          <p:cNvPr id="16" name="Text 13"/>
          <p:cNvSpPr/>
          <p:nvPr/>
        </p:nvSpPr>
        <p:spPr>
          <a:xfrm>
            <a:off x="6358384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风险数</a:t>
            </a:r>
            <a:endParaRPr lang="en-US" sz="1431" dirty="0"/>
          </a:p>
        </p:txBody>
      </p:sp>
      <p:sp>
        <p:nvSpPr>
          <p:cNvPr id="17" name="Text 14"/>
          <p:cNvSpPr/>
          <p:nvPr/>
        </p:nvSpPr>
        <p:spPr>
          <a:xfrm>
            <a:off x="6358384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授权到期、未授权和使用范围风险。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956328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渠道</a:t>
            </a:r>
            <a:endParaRPr lang="en-US" sz="3173" dirty="0"/>
          </a:p>
        </p:txBody>
      </p:sp>
      <p:sp>
        <p:nvSpPr>
          <p:cNvPr id="19" name="Text 16"/>
          <p:cNvSpPr/>
          <p:nvPr/>
        </p:nvSpPr>
        <p:spPr>
          <a:xfrm>
            <a:off x="8956328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效果</a:t>
            </a:r>
            <a:endParaRPr lang="en-US" sz="1431" dirty="0"/>
          </a:p>
        </p:txBody>
      </p:sp>
      <p:sp>
        <p:nvSpPr>
          <p:cNvPr id="20" name="Text 17"/>
          <p:cNvSpPr/>
          <p:nvPr/>
        </p:nvSpPr>
        <p:spPr>
          <a:xfrm>
            <a:off x="8956328" y="4421088"/>
            <a:ext cx="211127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渠道发布、互动和素材表现。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93673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不只是单点系统，而是整体解决方案的一部分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我们会先理解企业现有流程、组织分工和系统现状，再判断哪些做在 BAM、哪些保留、哪些需要定制开发或接口适配。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61455" y="2054572"/>
            <a:ext cx="5043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CORE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61455" y="2373660"/>
            <a:ext cx="7582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61455" y="2721918"/>
            <a:ext cx="184874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统一状态、任务和数据口径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599456" y="364197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1599456" y="391298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先梳理企业真实单据、岗位分工、审批节点、异常处理和管理指标。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5061645" y="364197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5061645" y="391298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 BAM 放进企业整体数字化方案里，明确首期闭环和后续扩展路径。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8523833" y="364197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定制开发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523833" y="391298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围绕表单、权限、审批、报表、移动端和业务规则做贴合式开发。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599456" y="5065068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数据治理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1599456" y="5336084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统一编码、主数据、状态口径和历史数据迁移策略，减少上线后返工。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5061645" y="5065068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接口对接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5061645" y="5336084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确有必要时再对接已有系统，按业务边界做 API、数据同步和责任划分。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8523833" y="5065068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经验复用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523833" y="5336084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复用我们在多类业务系统中的流程模型和实施经验，加快方案落地。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19010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权限要按业务责任链设计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市场、品牌、设计、法务、销售和创作者要围绕资产生命周期协同。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95834" y="1963192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RESPONSIBILITY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95834" y="2311896"/>
            <a:ext cx="9838432" cy="3132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权限要围绕资产使用责任设计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195834" y="2710458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品牌、设计、法务、销售和外部创作者围绕素材生命周期协同。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19634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1613297" y="3703141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品牌/市场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13297" y="3963888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素材治理、内容计划和发布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579441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5073104" y="3703141"/>
            <a:ext cx="257740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设计/内容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73104" y="3963888"/>
            <a:ext cx="257740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创作、版本和审校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039398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8533061" y="3703141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法务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533061" y="3963888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版权、授权和使用范围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9634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1613297" y="5133082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613297" y="5393829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查找销售物料和案例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579441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5073104" y="5133082"/>
            <a:ext cx="257740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外部创作者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073104" y="5393829"/>
            <a:ext cx="257740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接收任务和提交素材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8039398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72" dirty="0"/>
          </a:p>
        </p:txBody>
      </p:sp>
      <p:sp>
        <p:nvSpPr>
          <p:cNvPr id="25" name="Text 22"/>
          <p:cNvSpPr/>
          <p:nvPr/>
        </p:nvSpPr>
        <p:spPr>
          <a:xfrm>
            <a:off x="8533061" y="5133082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</a:t>
            </a:r>
            <a:endParaRPr lang="en-US" sz="1418" dirty="0"/>
          </a:p>
        </p:txBody>
      </p:sp>
      <p:sp>
        <p:nvSpPr>
          <p:cNvPr id="26" name="Text 23"/>
          <p:cNvSpPr/>
          <p:nvPr/>
        </p:nvSpPr>
        <p:spPr>
          <a:xfrm>
            <a:off x="8533061" y="5393829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查看复用、效率和渠道效果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1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1094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首期验收必须用真实业务样例说话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验收要用真实素材和真实内容任务跑通。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069282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ACCEPTANCE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423196"/>
            <a:ext cx="3516511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用真实素材和真实内容任务验收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73736"/>
            <a:ext cx="3516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必须跑通上传、标签、授权、审校、发布准备和复盘。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92328" y="2535436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真实素材</a:t>
            </a:r>
            <a:endParaRPr lang="en-US" sz="1404" dirty="0"/>
          </a:p>
        </p:txBody>
      </p:sp>
      <p:sp>
        <p:nvSpPr>
          <p:cNvPr id="10" name="Text 7"/>
          <p:cNvSpPr/>
          <p:nvPr/>
        </p:nvSpPr>
        <p:spPr>
          <a:xfrm>
            <a:off x="5292328" y="2828330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上传图片/视频并配置标签和版权。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8423225" y="2431405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真实任务</a:t>
            </a:r>
            <a:endParaRPr lang="en-US" sz="1404" dirty="0"/>
          </a:p>
        </p:txBody>
      </p:sp>
      <p:sp>
        <p:nvSpPr>
          <p:cNvPr id="12" name="Text 9"/>
          <p:cNvSpPr/>
          <p:nvPr/>
        </p:nvSpPr>
        <p:spPr>
          <a:xfrm>
            <a:off x="8423225" y="2724299"/>
            <a:ext cx="266149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跑通选题、素材引用、审校和发布准备。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92328" y="4665762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真实权限</a:t>
            </a:r>
            <a:endParaRPr lang="en-US" sz="1404" dirty="0"/>
          </a:p>
        </p:txBody>
      </p:sp>
      <p:sp>
        <p:nvSpPr>
          <p:cNvPr id="14" name="Text 11"/>
          <p:cNvSpPr/>
          <p:nvPr/>
        </p:nvSpPr>
        <p:spPr>
          <a:xfrm>
            <a:off x="5292328" y="4958655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验证内部、外部和销售使用边界。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423225" y="4665762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真实复盘</a:t>
            </a:r>
            <a:endParaRPr lang="en-US" sz="1404" dirty="0"/>
          </a:p>
        </p:txBody>
      </p:sp>
      <p:sp>
        <p:nvSpPr>
          <p:cNvPr id="16" name="Text 13"/>
          <p:cNvSpPr/>
          <p:nvPr/>
        </p:nvSpPr>
        <p:spPr>
          <a:xfrm>
            <a:off x="8423225" y="4958655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查看素材使用和内容交付指标。</a:t>
            </a:r>
            <a:endParaRPr lang="en-US" sz="11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1094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实施路径要从一个可验收样板开始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先建核心素材库，再扩展内容工作流和渠道效果。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76040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107" dirty="0"/>
          </a:p>
        </p:txBody>
      </p:sp>
      <p:sp>
        <p:nvSpPr>
          <p:cNvPr id="7" name="Text 4"/>
          <p:cNvSpPr/>
          <p:nvPr/>
        </p:nvSpPr>
        <p:spPr>
          <a:xfrm>
            <a:off x="1176040" y="2604790"/>
            <a:ext cx="31649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资产诊断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76040" y="2906613"/>
            <a:ext cx="316497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梳理素材来源、版权、分类和使用场景。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532412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107" dirty="0"/>
          </a:p>
        </p:txBody>
      </p:sp>
      <p:sp>
        <p:nvSpPr>
          <p:cNvPr id="10" name="Text 7"/>
          <p:cNvSpPr/>
          <p:nvPr/>
        </p:nvSpPr>
        <p:spPr>
          <a:xfrm>
            <a:off x="4532412" y="2604790"/>
            <a:ext cx="316512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标签体系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4532412" y="2906613"/>
            <a:ext cx="316512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建立产品、场景、渠道和活动标签。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888932" y="2004715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107" dirty="0"/>
          </a:p>
        </p:txBody>
      </p:sp>
      <p:sp>
        <p:nvSpPr>
          <p:cNvPr id="13" name="Text 10"/>
          <p:cNvSpPr/>
          <p:nvPr/>
        </p:nvSpPr>
        <p:spPr>
          <a:xfrm>
            <a:off x="7888932" y="2604790"/>
            <a:ext cx="31649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样板素材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888932" y="2906613"/>
            <a:ext cx="316497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导入核心素材并验证检索复用。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76040" y="3497907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1176040" y="4097982"/>
            <a:ext cx="484316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内容试跑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176040" y="4399806"/>
            <a:ext cx="484316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跑通一个内容生产和审校任务。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6210598" y="3497907"/>
            <a:ext cx="4667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107" dirty="0"/>
          </a:p>
        </p:txBody>
      </p:sp>
      <p:sp>
        <p:nvSpPr>
          <p:cNvPr id="19" name="Text 16"/>
          <p:cNvSpPr/>
          <p:nvPr/>
        </p:nvSpPr>
        <p:spPr>
          <a:xfrm>
            <a:off x="6210598" y="4097982"/>
            <a:ext cx="484331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渠道扩展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6210598" y="4399806"/>
            <a:ext cx="48433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再做报表看板、移动端、必要接口和二期功能。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5158383"/>
            <a:ext cx="10301288" cy="91246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样板素材 -&gt; 标签版权 -&gt; 内容审校 -&gt; 渠道复盘</a:t>
            </a:r>
            <a:endParaRPr lang="en-US" sz="145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388500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交付的不只是系统页面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客户接收的是一套品牌资产治理规则。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06811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D7B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交付资产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571155"/>
            <a:ext cx="9769971" cy="5027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交付的是一套品牌资产治理和内容协同规则。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207246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客户接收的是一套品牌资产治理规则。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426422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4264223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系统功能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4521547"/>
            <a:ext cx="177894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素材、标签、版权、权限、任务、审校、发布。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693468" y="426422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4178498" y="4264223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治理规则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4178498" y="4521547"/>
            <a:ext cx="177894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分类、命名、授权、版本、审批和外部协作。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272510" y="426422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6757541" y="4264223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上线资产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6757541" y="4521547"/>
            <a:ext cx="177894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素材模板、标签字典、内容流程和验收指标。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3750915" y="542820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标签字典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4706094" y="542820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版权规则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661273" y="542820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内容流程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616452" y="542820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发布模板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571631" y="5428208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复用指标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944775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解决的不是“素材库”，而是品牌资产、内容生产和发布协同可控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客户需要看到素材、版权、标签、内容协作、审批、发布和效果复盘如何形成品牌资产闭环。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06811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D7B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核心判断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571155"/>
            <a:ext cx="9769971" cy="5027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把品牌素材从网盘文件升级为可治理的品牌资产中心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207246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客户需要看到素材、版权、标签、内容协作、审批、发布和效果复盘如何形成品牌资产闭环。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426422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4264223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每一个素材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4521547"/>
            <a:ext cx="1778943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来源、标签、版权、版本、适用渠道和权限清楚。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693468" y="426422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4178498" y="4264223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每一次内容生产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4178498" y="4521547"/>
            <a:ext cx="1778943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选题、素材、文案、审校、发布和复盘在线协同。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272510" y="436825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6757541" y="4368254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每一个外部协作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6757541" y="4625578"/>
            <a:ext cx="177894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创作者、授权、任务、交付、审核和结算可管理。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505474" y="563641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5158829" y="563641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标签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812185" y="563641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创作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465540" y="563641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发布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118896" y="563641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复盘</a:t>
            </a:r>
            <a:endParaRPr lang="en-US" sz="118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49535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为什么选择一同数字技术做 BAM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1835795"/>
            <a:ext cx="1690390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D7B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选择一同数字技术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338834"/>
            <a:ext cx="9769971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方案不只是功能清单，而是匹配企业流程的整体解决方案。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439567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426422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4264223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懂业务流程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4521547"/>
            <a:ext cx="1778943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不只做素材库，而是围绕素材、标签、创作、发布、复盘形成可运行闭环。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693468" y="436825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4178498" y="4368254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懂整体方案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4178498" y="4625578"/>
            <a:ext cx="1778943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先判断企业流程、组织、数据和现有系统边界，再设计最合适的建设路径。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272510" y="426422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6757541" y="4264223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懂定制迭代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6757541" y="4521547"/>
            <a:ext cx="1778943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围绕表单、权限、审批、报表、移动端和必要接口做贴合开发，并持续扩展。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932462" y="584462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能上线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5736729" y="584462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能验收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540996" y="584462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能扩展</a:t>
            </a:r>
            <a:endParaRPr lang="en-US" sz="1188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876300" y="2683818"/>
            <a:ext cx="71541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E9D7B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下一步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98168"/>
            <a:ext cx="49530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开启数字化之旅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905994"/>
            <a:ext cx="49530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先把首期闭环跑通，再让系统跟随业务持续扩展。</a:t>
            </a:r>
            <a:endParaRPr lang="en-US" sz="1242" dirty="0"/>
          </a:p>
        </p:txBody>
      </p:sp>
      <p:sp>
        <p:nvSpPr>
          <p:cNvPr id="7" name="Text 4"/>
          <p:cNvSpPr/>
          <p:nvPr/>
        </p:nvSpPr>
        <p:spPr>
          <a:xfrm>
            <a:off x="6600825" y="1602730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DFC49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6600825" y="1869430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选择素材范围</a:t>
            </a:r>
            <a:endParaRPr lang="en-US" sz="1418" dirty="0"/>
          </a:p>
        </p:txBody>
      </p:sp>
      <p:sp>
        <p:nvSpPr>
          <p:cNvPr id="9" name="Text 6"/>
          <p:cNvSpPr/>
          <p:nvPr/>
        </p:nvSpPr>
        <p:spPr>
          <a:xfrm>
            <a:off x="6600825" y="2183755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准备核心产品图、案例、视频和品牌规范。</a:t>
            </a:r>
            <a:endParaRPr lang="en-US" sz="1242" dirty="0"/>
          </a:p>
        </p:txBody>
      </p:sp>
      <p:sp>
        <p:nvSpPr>
          <p:cNvPr id="10" name="Text 7"/>
          <p:cNvSpPr/>
          <p:nvPr/>
        </p:nvSpPr>
        <p:spPr>
          <a:xfrm>
            <a:off x="6600825" y="3004393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DFC49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6600825" y="3271093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整理标签版权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600825" y="3585418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确认分类、标签、授权和使用边界。</a:t>
            </a:r>
            <a:endParaRPr lang="en-US" sz="1242" dirty="0"/>
          </a:p>
        </p:txBody>
      </p:sp>
      <p:sp>
        <p:nvSpPr>
          <p:cNvPr id="13" name="Text 10"/>
          <p:cNvSpPr/>
          <p:nvPr/>
        </p:nvSpPr>
        <p:spPr>
          <a:xfrm>
            <a:off x="6600825" y="4406057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DFC49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4" name="Text 11"/>
          <p:cNvSpPr/>
          <p:nvPr/>
        </p:nvSpPr>
        <p:spPr>
          <a:xfrm>
            <a:off x="6600825" y="4672757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安排方案评审</a:t>
            </a:r>
            <a:endParaRPr lang="en-US" sz="1418" dirty="0"/>
          </a:p>
        </p:txBody>
      </p:sp>
      <p:sp>
        <p:nvSpPr>
          <p:cNvPr id="15" name="Text 12"/>
          <p:cNvSpPr/>
          <p:nvPr/>
        </p:nvSpPr>
        <p:spPr>
          <a:xfrm>
            <a:off x="6600825" y="4987082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用一个内容任务评审素材到发布闭环。</a:t>
            </a:r>
            <a:endParaRPr lang="en-US" sz="12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907300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的客户购买动力，来自品牌一致性、内容效率和资产复用压力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DAM/BAM 产品都强调数字资产集中、元数据、权限、品牌治理、工作流和内容分发。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206823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D7B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购买动力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709863"/>
            <a:ext cx="4224784" cy="113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的价值是让品牌素材从文件库存变成可复用、可授权、可分发的内容资产。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981450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DAM/BAM 产品都强调数字资产集中、元数据、权限、品牌治理、工作流和内容分发。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复用压力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图片、视频、文档和案例散落，重复制作。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合规压力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版权、授权、过期和品牌规范难控制。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协同压力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内容生产、审校、版本和发布计划靠群消息。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效果压力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素材使用、渠道发布和内容效果没有沉淀。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153049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素材治理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108228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版权授权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063407" y="5301853"/>
            <a:ext cx="1058317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内容工作流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169348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渠道复盘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917465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BAM 的共识，是数字资产集中、品牌治理、工作流和分发分析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Bynder、Brandfolder、Adobe Experience Manager Assets、Canto 等成熟 DAM 产品都围绕资产治理和内容供应链展开。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855714"/>
            <a:ext cx="340980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MARKET CONSENSUS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204418"/>
            <a:ext cx="3409801" cy="5884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DAM/BAM 都强调资产治理和内容供应链，而不是网盘。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3878163"/>
            <a:ext cx="340980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Bynder、Brandfolder、Adobe Experience Manager Assets、Canto 等成熟 DAM 产品都围绕资产治理和内容供应链展开。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7404497" y="2218134"/>
            <a:ext cx="1443930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69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品牌资产供应链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7644557" y="1936105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</a:t>
            </a:r>
            <a:endParaRPr lang="en-US" sz="1215" dirty="0"/>
          </a:p>
        </p:txBody>
      </p:sp>
      <p:sp>
        <p:nvSpPr>
          <p:cNvPr id="11" name="Text 8"/>
          <p:cNvSpPr/>
          <p:nvPr/>
        </p:nvSpPr>
        <p:spPr>
          <a:xfrm>
            <a:off x="10206633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版权</a:t>
            </a:r>
            <a:endParaRPr lang="en-US" sz="1215" dirty="0"/>
          </a:p>
        </p:txBody>
      </p:sp>
      <p:sp>
        <p:nvSpPr>
          <p:cNvPr id="12" name="Text 9"/>
          <p:cNvSpPr/>
          <p:nvPr/>
        </p:nvSpPr>
        <p:spPr>
          <a:xfrm>
            <a:off x="10206633" y="2915394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品牌</a:t>
            </a:r>
            <a:endParaRPr lang="en-US" sz="1215" dirty="0"/>
          </a:p>
        </p:txBody>
      </p:sp>
      <p:sp>
        <p:nvSpPr>
          <p:cNvPr id="13" name="Text 10"/>
          <p:cNvSpPr/>
          <p:nvPr/>
        </p:nvSpPr>
        <p:spPr>
          <a:xfrm>
            <a:off x="7644557" y="3686919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工作流</a:t>
            </a:r>
            <a:endParaRPr lang="en-US" sz="1215" dirty="0"/>
          </a:p>
        </p:txBody>
      </p:sp>
      <p:sp>
        <p:nvSpPr>
          <p:cNvPr id="14" name="Text 11"/>
          <p:cNvSpPr/>
          <p:nvPr/>
        </p:nvSpPr>
        <p:spPr>
          <a:xfrm>
            <a:off x="5082629" y="2915394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发布</a:t>
            </a:r>
            <a:endParaRPr lang="en-US" sz="1215" dirty="0"/>
          </a:p>
        </p:txBody>
      </p:sp>
      <p:sp>
        <p:nvSpPr>
          <p:cNvPr id="15" name="Text 12"/>
          <p:cNvSpPr/>
          <p:nvPr/>
        </p:nvSpPr>
        <p:spPr>
          <a:xfrm>
            <a:off x="5082629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</a:t>
            </a:r>
            <a:endParaRPr lang="en-US" sz="1215" dirty="0"/>
          </a:p>
        </p:txBody>
      </p:sp>
      <p:sp>
        <p:nvSpPr>
          <p:cNvPr id="16" name="Text 13"/>
          <p:cNvSpPr/>
          <p:nvPr/>
        </p:nvSpPr>
        <p:spPr>
          <a:xfrm>
            <a:off x="5120283" y="435456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7" name="Text 14"/>
          <p:cNvSpPr/>
          <p:nvPr/>
        </p:nvSpPr>
        <p:spPr>
          <a:xfrm>
            <a:off x="5591770" y="4345037"/>
            <a:ext cx="104522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Bynder / Brandfolder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5120283" y="4830812"/>
            <a:ext cx="1778050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强调品牌资产管理、内容工作流、资产分发和分析。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237363" y="433967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20" name="Text 17"/>
          <p:cNvSpPr/>
          <p:nvPr/>
        </p:nvSpPr>
        <p:spPr>
          <a:xfrm>
            <a:off x="7237363" y="4330154"/>
            <a:ext cx="1458962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Adobe Experience Manager Assets</a:t>
            </a:r>
            <a:endParaRPr lang="en-US" sz="1418" dirty="0"/>
          </a:p>
        </p:txBody>
      </p:sp>
      <p:sp>
        <p:nvSpPr>
          <p:cNvPr id="21" name="Text 18"/>
          <p:cNvSpPr/>
          <p:nvPr/>
        </p:nvSpPr>
        <p:spPr>
          <a:xfrm>
            <a:off x="7237363" y="5054054"/>
            <a:ext cx="1778198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强调企业级资产管理、元数据、AI 和内容供应链。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9354592" y="447362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23" name="Text 20"/>
          <p:cNvSpPr/>
          <p:nvPr/>
        </p:nvSpPr>
        <p:spPr>
          <a:xfrm>
            <a:off x="9826079" y="4464100"/>
            <a:ext cx="55066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Canto</a:t>
            </a:r>
            <a:endParaRPr lang="en-US" sz="1418" dirty="0"/>
          </a:p>
        </p:txBody>
      </p:sp>
      <p:sp>
        <p:nvSpPr>
          <p:cNvPr id="24" name="Text 21"/>
          <p:cNvSpPr/>
          <p:nvPr/>
        </p:nvSpPr>
        <p:spPr>
          <a:xfrm>
            <a:off x="9354592" y="4711750"/>
            <a:ext cx="1778198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 DAM、检索、共享、品牌门户和工作流。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64406" y="5714851"/>
            <a:ext cx="10301288" cy="67582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客户购买 BAM，是为了把素材、标签、版权、内容任务、发布渠道和效果复盘做成一条资产供应链。</a:t>
            </a:r>
            <a:endParaRPr lang="en-US" sz="13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80045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的价值通常来自五个业务断点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品牌管理断点通常发生在素材沉淀、内容协作、授权和发布复盘之间。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788444"/>
            <a:ext cx="308267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BREAKPOINTS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137148"/>
            <a:ext cx="3082677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品牌断点的本质，是素材来源、版权、版本和渠道使用没有被统一治理。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086076"/>
            <a:ext cx="308267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品牌管理断点通常发生在素材沉淀、内容协作、授权和发布复盘之间。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836021" y="21233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4836021" y="2572494"/>
            <a:ext cx="180781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素材上传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4836021" y="2864048"/>
            <a:ext cx="180781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来源、版权、标签和版本没有统一管理。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063383" y="21233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7063383" y="2572494"/>
            <a:ext cx="180781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素材检索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063383" y="2864048"/>
            <a:ext cx="180781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找不到、重复做、错用旧版素材。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290745" y="21233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9290745" y="2572494"/>
            <a:ext cx="180781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内容协作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290745" y="2864048"/>
            <a:ext cx="180781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文案、设计、审校和外部创作者分散。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836021" y="4162127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4836021" y="4611291"/>
            <a:ext cx="292149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发布分发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4836021" y="4902845"/>
            <a:ext cx="292149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渠道计划、素材版本和发布时间不一致。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177064" y="4162127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8177064" y="4611291"/>
            <a:ext cx="292149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效果复盘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177064" y="4902845"/>
            <a:ext cx="292149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素材使用、渠道效果和内容沉淀断开。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64406" y="5641925"/>
            <a:ext cx="10301288" cy="6587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E185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这些断点长期靠人补位，管理就会停留在事后统计，难以升级为过程控制。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41094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要从台账工具升级为业务运营系统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客户需要看到系统如何从记录结果，走向驱动流程，再走向经营优化。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83035" y="357425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83035" y="4097089"/>
            <a:ext cx="241771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台账阶段</a:t>
            </a:r>
            <a:endParaRPr lang="en-US" sz="1107" dirty="0"/>
          </a:p>
        </p:txBody>
      </p:sp>
      <p:sp>
        <p:nvSpPr>
          <p:cNvPr id="8" name="Text 5"/>
          <p:cNvSpPr/>
          <p:nvPr/>
        </p:nvSpPr>
        <p:spPr>
          <a:xfrm>
            <a:off x="1183035" y="4417070"/>
            <a:ext cx="2417713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记录结果</a:t>
            </a:r>
            <a:endParaRPr lang="en-US" sz="1971" dirty="0"/>
          </a:p>
        </p:txBody>
      </p:sp>
      <p:sp>
        <p:nvSpPr>
          <p:cNvPr id="9" name="Text 6"/>
          <p:cNvSpPr/>
          <p:nvPr/>
        </p:nvSpPr>
        <p:spPr>
          <a:xfrm>
            <a:off x="1183035" y="4813697"/>
            <a:ext cx="241771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能存素材，但无法保证找得到、用得对。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4171355" y="326558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4171355" y="3788420"/>
            <a:ext cx="290750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闭环阶段</a:t>
            </a:r>
            <a:endParaRPr lang="en-US" sz="1107" dirty="0"/>
          </a:p>
        </p:txBody>
      </p:sp>
      <p:sp>
        <p:nvSpPr>
          <p:cNvPr id="12" name="Text 9"/>
          <p:cNvSpPr/>
          <p:nvPr/>
        </p:nvSpPr>
        <p:spPr>
          <a:xfrm>
            <a:off x="4171355" y="4108400"/>
            <a:ext cx="2907506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驱动过程</a:t>
            </a:r>
            <a:endParaRPr lang="en-US" sz="1971" dirty="0"/>
          </a:p>
        </p:txBody>
      </p:sp>
      <p:sp>
        <p:nvSpPr>
          <p:cNvPr id="13" name="Text 10"/>
          <p:cNvSpPr/>
          <p:nvPr/>
        </p:nvSpPr>
        <p:spPr>
          <a:xfrm>
            <a:off x="4171355" y="4505027"/>
            <a:ext cx="29075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用素材、标签、权限、审校和发布驱动内容生产。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649468" y="306109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5" name="Text 12"/>
          <p:cNvSpPr/>
          <p:nvPr/>
        </p:nvSpPr>
        <p:spPr>
          <a:xfrm>
            <a:off x="7649468" y="3583930"/>
            <a:ext cx="339759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优化阶段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649468" y="3903911"/>
            <a:ext cx="3397597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持续改进</a:t>
            </a:r>
            <a:endParaRPr lang="en-US" sz="1971" dirty="0"/>
          </a:p>
        </p:txBody>
      </p:sp>
      <p:sp>
        <p:nvSpPr>
          <p:cNvPr id="17" name="Text 14"/>
          <p:cNvSpPr/>
          <p:nvPr/>
        </p:nvSpPr>
        <p:spPr>
          <a:xfrm>
            <a:off x="7649468" y="4300538"/>
            <a:ext cx="339759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用资产复用、渠道效果和品牌规范优化内容运营。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8592" y="5995095"/>
            <a:ext cx="247605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建设逻辑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3650754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资产可信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301978" y="5895529"/>
            <a:ext cx="2158157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内容可控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953351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复用可优化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02128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建设建议先跑通闭环，再扩展智能优化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先建素材治理，再做内容工作流，最后做品牌资产分析。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3338959" y="200099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第三阶段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5070574" y="1943844"/>
            <a:ext cx="382041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资产智能</a:t>
            </a:r>
            <a:endParaRPr lang="en-US" sz="1701" dirty="0"/>
          </a:p>
        </p:txBody>
      </p:sp>
      <p:sp>
        <p:nvSpPr>
          <p:cNvPr id="8" name="Text 5"/>
          <p:cNvSpPr/>
          <p:nvPr/>
        </p:nvSpPr>
        <p:spPr>
          <a:xfrm>
            <a:off x="5070574" y="2377232"/>
            <a:ext cx="382041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AI 标签、内容推荐、效果分析和品牌洞察。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2680692" y="316304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第二阶段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4412307" y="3105894"/>
            <a:ext cx="5137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内容协同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4412307" y="3539282"/>
            <a:ext cx="51371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选题、创作、审校、发布、外部协作。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2186880" y="4379565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第一阶段</a:t>
            </a:r>
            <a:endParaRPr lang="en-US" sz="1080" dirty="0"/>
          </a:p>
        </p:txBody>
      </p:sp>
      <p:sp>
        <p:nvSpPr>
          <p:cNvPr id="13" name="Text 10"/>
          <p:cNvSpPr/>
          <p:nvPr/>
        </p:nvSpPr>
        <p:spPr>
          <a:xfrm>
            <a:off x="3918496" y="4322415"/>
            <a:ext cx="612472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资产治理</a:t>
            </a:r>
            <a:endParaRPr lang="en-US" sz="1701" dirty="0"/>
          </a:p>
        </p:txBody>
      </p:sp>
      <p:sp>
        <p:nvSpPr>
          <p:cNvPr id="14" name="Text 11"/>
          <p:cNvSpPr/>
          <p:nvPr/>
        </p:nvSpPr>
        <p:spPr>
          <a:xfrm>
            <a:off x="3918496" y="4864150"/>
            <a:ext cx="612472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素材、标签、版权、权限、版本、检索。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1009024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围绕素材、品牌规范、内容团队、渠道和外部创作者，设计 BAM 业务蓝图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是内容生产和品牌资产复用的中枢。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35856" y="1943844"/>
            <a:ext cx="9958388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BAM 方案中枢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1316831" y="4233416"/>
            <a:ext cx="202763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1316831" y="4531519"/>
            <a:ext cx="202763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图片、视频、文档、品牌规范、创作者素材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839766" y="4233416"/>
            <a:ext cx="202763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839766" y="4531519"/>
            <a:ext cx="202763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上传、标签、检索、授权、协作、审校、发布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6362700" y="4233416"/>
            <a:ext cx="202763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6362700" y="4531519"/>
            <a:ext cx="202763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资产复用率、内容效率、版权风险、渠道效果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8885634" y="4233416"/>
            <a:ext cx="202763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8885634" y="4531519"/>
            <a:ext cx="2027634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按企业现有系统、组织分工和管理口径规划接口、报表和二期扩展。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bam-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9173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90624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首期先跑通“素材入库到内容发布复盘”闭环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先让素材从上传到发布有治理和复用能力。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2890689" y="1991767"/>
            <a:ext cx="1628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7" name="Text 4"/>
          <p:cNvSpPr/>
          <p:nvPr/>
        </p:nvSpPr>
        <p:spPr>
          <a:xfrm>
            <a:off x="2781598" y="2480370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入库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113609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4016276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标签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599259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1" name="Text 8"/>
          <p:cNvSpPr/>
          <p:nvPr/>
        </p:nvSpPr>
        <p:spPr>
          <a:xfrm>
            <a:off x="3501926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创作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987451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1890117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审核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473101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F185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1375767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发布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158829" y="1999506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每个节点可追踪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5158829" y="2244626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素材、版权、任务、版本和发布渠道统一。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58829" y="3134320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每个异常可闭环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5158829" y="3379440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错版、侵权、重复制作、审校超期和发布遗漏有闭环。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一同数字技术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 项目说明文档</dc:title>
  <dc:subject>BAM 项目说明文档</dc:subject>
  <dc:creator>一同数字技术</dc:creator>
  <cp:lastModifiedBy>一同数字技术</cp:lastModifiedBy>
  <cp:revision>1</cp:revision>
  <dcterms:created xsi:type="dcterms:W3CDTF">2026-05-26T20:26:29Z</dcterms:created>
  <dcterms:modified xsi:type="dcterms:W3CDTF">2026-05-26T20:26:29Z</dcterms:modified>
</cp:coreProperties>
</file>